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291" r:id="rId1"/>
  </p:sldMasterIdLst>
  <p:notesMasterIdLst>
    <p:notesMasterId r:id="rId27"/>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80" r:id="rId23"/>
    <p:sldId id="281" r:id="rId24"/>
    <p:sldId id="282" r:id="rId25"/>
    <p:sldId id="283" r:id="rId26"/>
  </p:sldIdLst>
  <p:sldSz cx="9144000" cy="6858000" type="screen4x3"/>
  <p:notesSz cx="6858000" cy="9144000"/>
  <p:photoAlbum/>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594" y="-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svg>
</file>

<file path=ppt/media/image15.png>
</file>

<file path=ppt/media/image16.jpeg>
</file>

<file path=ppt/media/image17.png>
</file>

<file path=ppt/media/image18.jpeg>
</file>

<file path=ppt/media/image19.png>
</file>

<file path=ppt/media/image2.jpg>
</file>

<file path=ppt/media/image20.png>
</file>

<file path=ppt/media/image21.jpeg>
</file>

<file path=ppt/media/image22.jpeg>
</file>

<file path=ppt/media/image23.png>
</file>

<file path=ppt/media/image24.jpeg>
</file>

<file path=ppt/media/image25.png>
</file>

<file path=ppt/media/image26.png>
</file>

<file path=ppt/media/image27.png>
</file>

<file path=ppt/media/image28.png>
</file>

<file path=ppt/media/image29.jpeg>
</file>

<file path=ppt/media/image3.jpe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D81CAD-C08C-4048-8155-62708FA5FC09}" type="datetimeFigureOut">
              <a:rPr lang="en-US" smtClean="0"/>
              <a:t>4/18/2024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A5087B-E840-42F3-BEEB-540D3EC88FC7}" type="slidenum">
              <a:rPr lang="en-US" smtClean="0"/>
              <a:t>‹#›</a:t>
            </a:fld>
            <a:endParaRPr lang="en-US"/>
          </a:p>
        </p:txBody>
      </p:sp>
    </p:spTree>
    <p:extLst>
      <p:ext uri="{BB962C8B-B14F-4D97-AF65-F5344CB8AC3E}">
        <p14:creationId xmlns:p14="http://schemas.microsoft.com/office/powerpoint/2010/main" val="40695799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8BD3142-E3FF-4ABF-8E8F-A161B19E88F9}"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32000148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2" y="685800"/>
            <a:ext cx="662096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BD3142-E3FF-4ABF-8E8F-A161B19E88F9}" type="datetimeFigureOut">
              <a:rPr lang="en-US" smtClean="0"/>
              <a:t>4/18/2024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2977694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8BD3142-E3FF-4ABF-8E8F-A161B19E88F9}"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17238030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8" y="1447800"/>
            <a:ext cx="6001049"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448177" y="3771174"/>
            <a:ext cx="546115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8BD3142-E3FF-4ABF-8E8F-A161B19E88F9}"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FB1413-B776-49AA-AC7A-2417D3FB9C23}" type="slidenum">
              <a:rPr lang="en-US" smtClean="0"/>
              <a:t>‹#›</a:t>
            </a:fld>
            <a:endParaRPr lang="en-US"/>
          </a:p>
        </p:txBody>
      </p:sp>
      <p:sp>
        <p:nvSpPr>
          <p:cNvPr id="12" name="TextBox 11"/>
          <p:cNvSpPr txBox="1"/>
          <p:nvPr/>
        </p:nvSpPr>
        <p:spPr>
          <a:xfrm>
            <a:off x="673897" y="971253"/>
            <a:ext cx="601591"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6999690" y="2613787"/>
            <a:ext cx="601591"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33446043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2" y="3124201"/>
            <a:ext cx="6620968"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BD3142-E3FF-4ABF-8E8F-A161B19E88F9}"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966479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BD3142-E3FF-4ABF-8E8F-A161B19E88F9}" type="datetimeFigureOut">
              <a:rPr lang="en-US" smtClean="0"/>
              <a:t>4/18/2024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19600745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21"/>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2"/>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BD3142-E3FF-4ABF-8E8F-A161B19E88F9}" type="datetimeFigureOut">
              <a:rPr lang="en-US" smtClean="0"/>
              <a:t>4/18/2024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19396650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BD3142-E3FF-4ABF-8E8F-A161B19E88F9}"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2085612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BD3142-E3FF-4ABF-8E8F-A161B19E88F9}"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715051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8BD3142-E3FF-4ABF-8E8F-A161B19E88F9}"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9411613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BD3142-E3FF-4ABF-8E8F-A161B19E88F9}"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759899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8BD3142-E3FF-4ABF-8E8F-A161B19E88F9}" type="datetimeFigureOut">
              <a:rPr lang="en-US" smtClean="0"/>
              <a:t>4/18/2024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1430081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8BD3142-E3FF-4ABF-8E8F-A161B19E88F9}" type="datetimeFigureOut">
              <a:rPr lang="en-US" smtClean="0"/>
              <a:t>4/18/2024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560665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8BD3142-E3FF-4ABF-8E8F-A161B19E88F9}" type="datetimeFigureOut">
              <a:rPr lang="en-US" smtClean="0"/>
              <a:t>4/18/2024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39992912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8BD3142-E3FF-4ABF-8E8F-A161B19E88F9}" type="datetimeFigureOut">
              <a:rPr lang="en-US" smtClean="0"/>
              <a:t>4/18/2024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2208208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442" y="3129281"/>
            <a:ext cx="2551461"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98BD3142-E3FF-4ABF-8E8F-A161B19E88F9}" type="datetimeFigureOut">
              <a:rPr lang="en-US" smtClean="0"/>
              <a:t>4/18/2024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36872586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BD3142-E3FF-4ABF-8E8F-A161B19E88F9}" type="datetimeFigureOut">
              <a:rPr lang="en-US" smtClean="0"/>
              <a:t>4/18/2024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FB1413-B776-49AA-AC7A-2417D3FB9C23}" type="slidenum">
              <a:rPr lang="en-US" smtClean="0"/>
              <a:t>‹#›</a:t>
            </a:fld>
            <a:endParaRPr lang="en-US"/>
          </a:p>
        </p:txBody>
      </p:sp>
    </p:spTree>
    <p:extLst>
      <p:ext uri="{BB962C8B-B14F-4D97-AF65-F5344CB8AC3E}">
        <p14:creationId xmlns:p14="http://schemas.microsoft.com/office/powerpoint/2010/main" val="6970151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8BD3142-E3FF-4ABF-8E8F-A161B19E88F9}" type="datetimeFigureOut">
              <a:rPr lang="en-US" smtClean="0"/>
              <a:t>4/18/2024</a:t>
            </a:fld>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61FB1413-B776-49AA-AC7A-2417D3FB9C23}" type="slidenum">
              <a:rPr lang="en-US" smtClean="0"/>
              <a:t>‹#›</a:t>
            </a:fld>
            <a:endParaRPr lang="en-US"/>
          </a:p>
        </p:txBody>
      </p:sp>
    </p:spTree>
    <p:extLst>
      <p:ext uri="{BB962C8B-B14F-4D97-AF65-F5344CB8AC3E}">
        <p14:creationId xmlns:p14="http://schemas.microsoft.com/office/powerpoint/2010/main" val="340750147"/>
      </p:ext>
    </p:extLst>
  </p:cSld>
  <p:clrMap bg1="dk1" tx1="lt1" bg2="dk2" tx2="lt2" accent1="accent1" accent2="accent2" accent3="accent3" accent4="accent4" accent5="accent5" accent6="accent6" hlink="hlink" folHlink="folHlink"/>
  <p:sldLayoutIdLst>
    <p:sldLayoutId id="2147485292" r:id="rId1"/>
    <p:sldLayoutId id="2147485293" r:id="rId2"/>
    <p:sldLayoutId id="2147485294" r:id="rId3"/>
    <p:sldLayoutId id="2147485295" r:id="rId4"/>
    <p:sldLayoutId id="2147485296" r:id="rId5"/>
    <p:sldLayoutId id="2147485297" r:id="rId6"/>
    <p:sldLayoutId id="2147485298" r:id="rId7"/>
    <p:sldLayoutId id="2147485299" r:id="rId8"/>
    <p:sldLayoutId id="2147485300" r:id="rId9"/>
    <p:sldLayoutId id="2147485301" r:id="rId10"/>
    <p:sldLayoutId id="2147485302" r:id="rId11"/>
    <p:sldLayoutId id="2147485303" r:id="rId12"/>
    <p:sldLayoutId id="2147485304" r:id="rId13"/>
    <p:sldLayoutId id="2147485305" r:id="rId14"/>
    <p:sldLayoutId id="2147485306" r:id="rId15"/>
    <p:sldLayoutId id="2147485307" r:id="rId16"/>
    <p:sldLayoutId id="2147485308"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hotel image">
            <a:extLst>
              <a:ext uri="{FF2B5EF4-FFF2-40B4-BE49-F238E27FC236}">
                <a16:creationId xmlns:a16="http://schemas.microsoft.com/office/drawing/2014/main" id="{AEBF7535-B08A-5154-1AD2-24C0EE81171A}"/>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1095617" y="49160"/>
            <a:ext cx="12192000" cy="7299148"/>
          </a:xfrm>
          <a:prstGeom prst="rect">
            <a:avLst/>
          </a:prstGeom>
        </p:spPr>
      </p:pic>
      <p:sp>
        <p:nvSpPr>
          <p:cNvPr id="4" name="TextBox 3">
            <a:extLst>
              <a:ext uri="{FF2B5EF4-FFF2-40B4-BE49-F238E27FC236}">
                <a16:creationId xmlns:a16="http://schemas.microsoft.com/office/drawing/2014/main" id="{4C6316F7-CCDF-0E92-A2AD-889845202EC1}"/>
              </a:ext>
            </a:extLst>
          </p:cNvPr>
          <p:cNvSpPr txBox="1"/>
          <p:nvPr/>
        </p:nvSpPr>
        <p:spPr>
          <a:xfrm>
            <a:off x="-182882" y="3194536"/>
            <a:ext cx="6049108" cy="646331"/>
          </a:xfrm>
          <a:prstGeom prst="rect">
            <a:avLst/>
          </a:prstGeom>
          <a:noFill/>
        </p:spPr>
        <p:txBody>
          <a:bodyPr wrap="square" rtlCol="0">
            <a:spAutoFit/>
          </a:bodyPr>
          <a:lstStyle/>
          <a:p>
            <a:r>
              <a:rPr lang="en-US" sz="3600" dirty="0"/>
              <a:t> </a:t>
            </a:r>
          </a:p>
        </p:txBody>
      </p:sp>
      <p:sp>
        <p:nvSpPr>
          <p:cNvPr id="6" name="Rectangle 5">
            <a:extLst>
              <a:ext uri="{FF2B5EF4-FFF2-40B4-BE49-F238E27FC236}">
                <a16:creationId xmlns:a16="http://schemas.microsoft.com/office/drawing/2014/main" id="{025AC8D5-1625-B526-A0EF-8140ACEDFE45}"/>
              </a:ext>
            </a:extLst>
          </p:cNvPr>
          <p:cNvSpPr/>
          <p:nvPr/>
        </p:nvSpPr>
        <p:spPr>
          <a:xfrm>
            <a:off x="2460904" y="212273"/>
            <a:ext cx="4644221" cy="923330"/>
          </a:xfrm>
          <a:prstGeom prst="rect">
            <a:avLst/>
          </a:prstGeom>
          <a:noFill/>
        </p:spPr>
        <p:txBody>
          <a:bodyPr wrap="none" lIns="91440" tIns="45720" rIns="91440" bIns="45720">
            <a:spAutoFit/>
          </a:bodyPr>
          <a:lstStyle/>
          <a:p>
            <a:pPr algn="ctr"/>
            <a:r>
              <a:rPr lang="en-US" sz="5400" i="1" u="sng" dirty="0">
                <a:ln w="9525">
                  <a:solidFill>
                    <a:schemeClr val="bg1"/>
                  </a:solidFill>
                  <a:prstDash val="solid"/>
                </a:ln>
                <a:effectLst>
                  <a:outerShdw blurRad="12700" dist="38100" dir="2700000" algn="tl" rotWithShape="0">
                    <a:schemeClr val="bg1">
                      <a:lumMod val="50000"/>
                    </a:schemeClr>
                  </a:outerShdw>
                </a:effectLst>
              </a:rPr>
              <a:t>Hotel Bhuvan</a:t>
            </a:r>
          </a:p>
        </p:txBody>
      </p:sp>
      <p:sp>
        <p:nvSpPr>
          <p:cNvPr id="9" name="TextBox 8">
            <a:extLst>
              <a:ext uri="{FF2B5EF4-FFF2-40B4-BE49-F238E27FC236}">
                <a16:creationId xmlns:a16="http://schemas.microsoft.com/office/drawing/2014/main" id="{776B1621-5862-40BA-B54E-8C953892FB8B}"/>
              </a:ext>
            </a:extLst>
          </p:cNvPr>
          <p:cNvSpPr txBox="1"/>
          <p:nvPr/>
        </p:nvSpPr>
        <p:spPr>
          <a:xfrm>
            <a:off x="-182882" y="5456747"/>
            <a:ext cx="3080825" cy="677108"/>
          </a:xfrm>
          <a:prstGeom prst="rect">
            <a:avLst/>
          </a:prstGeom>
          <a:noFill/>
        </p:spPr>
        <p:txBody>
          <a:bodyPr wrap="square" rtlCol="0">
            <a:spAutoFit/>
          </a:bodyPr>
          <a:lstStyle/>
          <a:p>
            <a:r>
              <a:rPr lang="en-US" sz="2000" b="1" i="1" dirty="0">
                <a:highlight>
                  <a:srgbClr val="000000"/>
                </a:highlight>
              </a:rPr>
              <a:t>Pr</a:t>
            </a:r>
            <a:r>
              <a:rPr lang="en-US" dirty="0">
                <a:highlight>
                  <a:srgbClr val="000000"/>
                </a:highlight>
              </a:rPr>
              <a:t>esented by :Het  and Manan Kadia</a:t>
            </a:r>
          </a:p>
        </p:txBody>
      </p:sp>
      <p:sp>
        <p:nvSpPr>
          <p:cNvPr id="12" name="TextBox 11">
            <a:extLst>
              <a:ext uri="{FF2B5EF4-FFF2-40B4-BE49-F238E27FC236}">
                <a16:creationId xmlns:a16="http://schemas.microsoft.com/office/drawing/2014/main" id="{912E0C87-FAC6-15C9-154D-0856B63E7A6F}"/>
              </a:ext>
            </a:extLst>
          </p:cNvPr>
          <p:cNvSpPr txBox="1"/>
          <p:nvPr/>
        </p:nvSpPr>
        <p:spPr>
          <a:xfrm>
            <a:off x="7765364" y="5389685"/>
            <a:ext cx="2236764" cy="646331"/>
          </a:xfrm>
          <a:prstGeom prst="rect">
            <a:avLst/>
          </a:prstGeom>
          <a:noFill/>
        </p:spPr>
        <p:txBody>
          <a:bodyPr wrap="square" rtlCol="0">
            <a:spAutoFit/>
          </a:bodyPr>
          <a:lstStyle/>
          <a:p>
            <a:r>
              <a:rPr lang="en-US" dirty="0">
                <a:highlight>
                  <a:srgbClr val="000000"/>
                </a:highlight>
              </a:rPr>
              <a:t>Guidance by Abhishek  sir</a:t>
            </a:r>
          </a:p>
        </p:txBody>
      </p:sp>
      <p:sp>
        <p:nvSpPr>
          <p:cNvPr id="2" name="TextBox 1">
            <a:extLst>
              <a:ext uri="{FF2B5EF4-FFF2-40B4-BE49-F238E27FC236}">
                <a16:creationId xmlns:a16="http://schemas.microsoft.com/office/drawing/2014/main" id="{D271DDF8-873F-912B-3D84-DBD1B58B2010}"/>
              </a:ext>
            </a:extLst>
          </p:cNvPr>
          <p:cNvSpPr txBox="1"/>
          <p:nvPr/>
        </p:nvSpPr>
        <p:spPr>
          <a:xfrm>
            <a:off x="-845574" y="212273"/>
            <a:ext cx="2884449" cy="954107"/>
          </a:xfrm>
          <a:prstGeom prst="rect">
            <a:avLst/>
          </a:prstGeom>
          <a:noFill/>
        </p:spPr>
        <p:txBody>
          <a:bodyPr wrap="square" rtlCol="0">
            <a:spAutoFit/>
          </a:bodyPr>
          <a:lstStyle/>
          <a:p>
            <a:r>
              <a:rPr lang="en-US" sz="2800" b="1" dirty="0">
                <a:highlight>
                  <a:srgbClr val="000080"/>
                </a:highlight>
              </a:rPr>
              <a:t>EDA on Hotel Bookings</a:t>
            </a:r>
            <a:endParaRPr lang="en-IN" sz="2800" b="1" dirty="0">
              <a:highlight>
                <a:srgbClr val="000080"/>
              </a:highlight>
            </a:endParaRPr>
          </a:p>
        </p:txBody>
      </p:sp>
    </p:spTree>
    <p:extLst>
      <p:ext uri="{BB962C8B-B14F-4D97-AF65-F5344CB8AC3E}">
        <p14:creationId xmlns:p14="http://schemas.microsoft.com/office/powerpoint/2010/main" val="18709273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D15DF5-9E6E-792B-1E9F-143905EF3C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117" y="993688"/>
            <a:ext cx="7592485" cy="3562847"/>
          </a:xfrm>
          <a:prstGeom prst="rect">
            <a:avLst/>
          </a:prstGeom>
        </p:spPr>
      </p:pic>
      <p:sp>
        <p:nvSpPr>
          <p:cNvPr id="6" name="TextBox 5">
            <a:extLst>
              <a:ext uri="{FF2B5EF4-FFF2-40B4-BE49-F238E27FC236}">
                <a16:creationId xmlns:a16="http://schemas.microsoft.com/office/drawing/2014/main" id="{2CD8650B-4C66-4E1B-D49A-C41BD38D91F8}"/>
              </a:ext>
            </a:extLst>
          </p:cNvPr>
          <p:cNvSpPr txBox="1"/>
          <p:nvPr/>
        </p:nvSpPr>
        <p:spPr>
          <a:xfrm>
            <a:off x="921434" y="313844"/>
            <a:ext cx="4994030" cy="646331"/>
          </a:xfrm>
          <a:prstGeom prst="rect">
            <a:avLst/>
          </a:prstGeom>
          <a:noFill/>
        </p:spPr>
        <p:txBody>
          <a:bodyPr wrap="square">
            <a:spAutoFit/>
          </a:bodyPr>
          <a:lstStyle/>
          <a:p>
            <a:r>
              <a:rPr lang="en-US" dirty="0"/>
              <a:t>HOW MANY TYPES OF HUMANS ARE THERE AND WHICH HUMANS ARE MORE?</a:t>
            </a:r>
          </a:p>
        </p:txBody>
      </p:sp>
      <p:sp>
        <p:nvSpPr>
          <p:cNvPr id="7" name="TextBox 6">
            <a:extLst>
              <a:ext uri="{FF2B5EF4-FFF2-40B4-BE49-F238E27FC236}">
                <a16:creationId xmlns:a16="http://schemas.microsoft.com/office/drawing/2014/main" id="{58C99975-DDC9-74FB-695F-5CBDD3DEE30E}"/>
              </a:ext>
            </a:extLst>
          </p:cNvPr>
          <p:cNvSpPr txBox="1"/>
          <p:nvPr/>
        </p:nvSpPr>
        <p:spPr>
          <a:xfrm>
            <a:off x="564742" y="4663983"/>
            <a:ext cx="3600666" cy="1200329"/>
          </a:xfrm>
          <a:prstGeom prst="rect">
            <a:avLst/>
          </a:prstGeom>
          <a:noFill/>
        </p:spPr>
        <p:txBody>
          <a:bodyPr wrap="none" rtlCol="0">
            <a:spAutoFit/>
          </a:bodyPr>
          <a:lstStyle/>
          <a:p>
            <a:r>
              <a:rPr lang="en-US" dirty="0"/>
              <a:t>There are  3 types of peoples . </a:t>
            </a:r>
          </a:p>
          <a:p>
            <a:r>
              <a:rPr lang="en-US" dirty="0"/>
              <a:t> 1. Adults </a:t>
            </a:r>
          </a:p>
          <a:p>
            <a:r>
              <a:rPr lang="en-US" dirty="0"/>
              <a:t>2. Babies</a:t>
            </a:r>
          </a:p>
          <a:p>
            <a:r>
              <a:rPr lang="en-US" dirty="0"/>
              <a:t>3. Children </a:t>
            </a:r>
          </a:p>
        </p:txBody>
      </p:sp>
      <p:sp>
        <p:nvSpPr>
          <p:cNvPr id="9" name="TextBox 8">
            <a:extLst>
              <a:ext uri="{FF2B5EF4-FFF2-40B4-BE49-F238E27FC236}">
                <a16:creationId xmlns:a16="http://schemas.microsoft.com/office/drawing/2014/main" id="{FCE647EB-4CB2-B179-E3CE-BF466EDCF532}"/>
              </a:ext>
            </a:extLst>
          </p:cNvPr>
          <p:cNvSpPr txBox="1"/>
          <p:nvPr/>
        </p:nvSpPr>
        <p:spPr>
          <a:xfrm>
            <a:off x="464234" y="5739620"/>
            <a:ext cx="6963507" cy="923330"/>
          </a:xfrm>
          <a:prstGeom prst="rect">
            <a:avLst/>
          </a:prstGeom>
          <a:noFill/>
        </p:spPr>
        <p:txBody>
          <a:bodyPr wrap="square" rtlCol="0">
            <a:spAutoFit/>
          </a:bodyPr>
          <a:lstStyle/>
          <a:p>
            <a:r>
              <a:rPr lang="en-US" dirty="0"/>
              <a:t>Here are 94.32% of Adults  .Children are 5.28. We can see that BABS is the lowest at just 0.4%.From this chart it is determined that adults visit the most frequently.</a:t>
            </a:r>
          </a:p>
        </p:txBody>
      </p:sp>
    </p:spTree>
    <p:extLst>
      <p:ext uri="{BB962C8B-B14F-4D97-AF65-F5344CB8AC3E}">
        <p14:creationId xmlns:p14="http://schemas.microsoft.com/office/powerpoint/2010/main" val="14700532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with blue bars&#10;&#10;Description automatically generated">
            <a:extLst>
              <a:ext uri="{FF2B5EF4-FFF2-40B4-BE49-F238E27FC236}">
                <a16:creationId xmlns:a16="http://schemas.microsoft.com/office/drawing/2014/main" id="{1DB40DD0-020B-C48F-3B45-A075C52534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859" y="1420837"/>
            <a:ext cx="7244861" cy="4670474"/>
          </a:xfrm>
          <a:prstGeom prst="rect">
            <a:avLst/>
          </a:prstGeom>
        </p:spPr>
      </p:pic>
      <p:sp>
        <p:nvSpPr>
          <p:cNvPr id="4" name="TextBox 3">
            <a:extLst>
              <a:ext uri="{FF2B5EF4-FFF2-40B4-BE49-F238E27FC236}">
                <a16:creationId xmlns:a16="http://schemas.microsoft.com/office/drawing/2014/main" id="{A4E4005C-E241-01FD-DDAB-FF46112FE338}"/>
              </a:ext>
            </a:extLst>
          </p:cNvPr>
          <p:cNvSpPr txBox="1"/>
          <p:nvPr/>
        </p:nvSpPr>
        <p:spPr>
          <a:xfrm>
            <a:off x="801859" y="582023"/>
            <a:ext cx="6545382" cy="369332"/>
          </a:xfrm>
          <a:prstGeom prst="rect">
            <a:avLst/>
          </a:prstGeom>
          <a:noFill/>
        </p:spPr>
        <p:txBody>
          <a:bodyPr wrap="none" rtlCol="0">
            <a:spAutoFit/>
          </a:bodyPr>
          <a:lstStyle/>
          <a:p>
            <a:r>
              <a:rPr lang="en-US"/>
              <a:t>FROM WHICH COUNTRY MORE VISITORS COME TO INDIA?</a:t>
            </a:r>
            <a:endParaRPr lang="en-US" dirty="0"/>
          </a:p>
        </p:txBody>
      </p:sp>
    </p:spTree>
    <p:extLst>
      <p:ext uri="{BB962C8B-B14F-4D97-AF65-F5344CB8AC3E}">
        <p14:creationId xmlns:p14="http://schemas.microsoft.com/office/powerpoint/2010/main" val="250910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498DC8-1C99-118D-D01F-63C6C4F0524B}"/>
              </a:ext>
            </a:extLst>
          </p:cNvPr>
          <p:cNvSpPr txBox="1"/>
          <p:nvPr/>
        </p:nvSpPr>
        <p:spPr>
          <a:xfrm>
            <a:off x="486698" y="2438400"/>
            <a:ext cx="3124882" cy="3785419"/>
          </a:xfrm>
          <a:prstGeom prst="rect">
            <a:avLst/>
          </a:prstGeom>
        </p:spPr>
        <p:txBody>
          <a:bodyPr vert="horz" lIns="91440" tIns="45720" rIns="91440" bIns="45720" rtlCol="0">
            <a:normAutofit/>
          </a:bodyPr>
          <a:lstStyle/>
          <a:p>
            <a:pPr>
              <a:spcBef>
                <a:spcPts val="1000"/>
              </a:spcBef>
              <a:buClr>
                <a:schemeClr val="accent1"/>
              </a:buClr>
              <a:buSzPct val="80000"/>
              <a:buFont typeface="Wingdings 3" charset="2"/>
              <a:buChar char=""/>
            </a:pPr>
            <a:r>
              <a:rPr lang="en-US">
                <a:latin typeface="+mj-lt"/>
                <a:ea typeface="+mj-ea"/>
                <a:cs typeface="+mj-cs"/>
              </a:rPr>
              <a:t>Visitors from 180 countries come here. Of which the most visitors come from the Portuguese country.After that, more visitors come from the United Kingdom.About 4045 visitors come from Portuguese.</a:t>
            </a:r>
          </a:p>
        </p:txBody>
      </p:sp>
      <p:pic>
        <p:nvPicPr>
          <p:cNvPr id="6" name="Graphic 5" descr="Japanese Dolls">
            <a:extLst>
              <a:ext uri="{FF2B5EF4-FFF2-40B4-BE49-F238E27FC236}">
                <a16:creationId xmlns:a16="http://schemas.microsoft.com/office/drawing/2014/main" id="{62EC4E3F-E582-BF94-D973-863D2A4DF10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570494" y="1385290"/>
            <a:ext cx="4087416" cy="4087416"/>
          </a:xfrm>
          <a:prstGeom prst="rect">
            <a:avLst/>
          </a:prstGeom>
          <a:effectLst/>
        </p:spPr>
      </p:pic>
      <p:sp>
        <p:nvSpPr>
          <p:cNvPr id="5" name="TextBox 4">
            <a:extLst>
              <a:ext uri="{FF2B5EF4-FFF2-40B4-BE49-F238E27FC236}">
                <a16:creationId xmlns:a16="http://schemas.microsoft.com/office/drawing/2014/main" id="{FB031481-97E9-3CA9-207C-32C75A632203}"/>
              </a:ext>
            </a:extLst>
          </p:cNvPr>
          <p:cNvSpPr txBox="1"/>
          <p:nvPr/>
        </p:nvSpPr>
        <p:spPr>
          <a:xfrm>
            <a:off x="627270" y="980523"/>
            <a:ext cx="2858947" cy="1200329"/>
          </a:xfrm>
          <a:prstGeom prst="rect">
            <a:avLst/>
          </a:prstGeom>
          <a:noFill/>
        </p:spPr>
        <p:txBody>
          <a:bodyPr wrap="square" rtlCol="0">
            <a:spAutoFit/>
          </a:bodyPr>
          <a:lstStyle/>
          <a:p>
            <a:r>
              <a:rPr lang="en-US" dirty="0"/>
              <a:t>Here is the use of a colorized chart. Because the number of countries is more.</a:t>
            </a:r>
          </a:p>
        </p:txBody>
      </p:sp>
    </p:spTree>
    <p:extLst>
      <p:ext uri="{BB962C8B-B14F-4D97-AF65-F5344CB8AC3E}">
        <p14:creationId xmlns:p14="http://schemas.microsoft.com/office/powerpoint/2010/main" val="38848468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B2F86B-97E6-DAF7-B3EC-07A795559B96}"/>
              </a:ext>
            </a:extLst>
          </p:cNvPr>
          <p:cNvSpPr txBox="1"/>
          <p:nvPr/>
        </p:nvSpPr>
        <p:spPr>
          <a:xfrm>
            <a:off x="618978" y="506436"/>
            <a:ext cx="6555545" cy="646331"/>
          </a:xfrm>
          <a:prstGeom prst="rect">
            <a:avLst/>
          </a:prstGeom>
          <a:noFill/>
        </p:spPr>
        <p:txBody>
          <a:bodyPr wrap="square" rtlCol="0">
            <a:spAutoFit/>
          </a:bodyPr>
          <a:lstStyle/>
          <a:p>
            <a:r>
              <a:rPr lang="en-US"/>
              <a:t>DEFINE THE ROOM TYPE AND IN WHICH ROOM DOES MORE PEOPLES LIVE?</a:t>
            </a:r>
            <a:endParaRPr lang="en-US" dirty="0"/>
          </a:p>
        </p:txBody>
      </p:sp>
      <p:pic>
        <p:nvPicPr>
          <p:cNvPr id="6" name="Picture 5">
            <a:extLst>
              <a:ext uri="{FF2B5EF4-FFF2-40B4-BE49-F238E27FC236}">
                <a16:creationId xmlns:a16="http://schemas.microsoft.com/office/drawing/2014/main" id="{A63FFF3E-5D2F-ECF8-4B70-66F489C93F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490" y="1309391"/>
            <a:ext cx="8299938" cy="3909723"/>
          </a:xfrm>
          <a:prstGeom prst="rect">
            <a:avLst/>
          </a:prstGeom>
        </p:spPr>
      </p:pic>
      <p:sp>
        <p:nvSpPr>
          <p:cNvPr id="7" name="TextBox 6">
            <a:extLst>
              <a:ext uri="{FF2B5EF4-FFF2-40B4-BE49-F238E27FC236}">
                <a16:creationId xmlns:a16="http://schemas.microsoft.com/office/drawing/2014/main" id="{1344A3BB-CA61-5747-1E8B-96EBC52203D0}"/>
              </a:ext>
            </a:extLst>
          </p:cNvPr>
          <p:cNvSpPr txBox="1"/>
          <p:nvPr/>
        </p:nvSpPr>
        <p:spPr>
          <a:xfrm>
            <a:off x="309490" y="5683348"/>
            <a:ext cx="7786106" cy="923330"/>
          </a:xfrm>
          <a:prstGeom prst="rect">
            <a:avLst/>
          </a:prstGeom>
          <a:noFill/>
        </p:spPr>
        <p:txBody>
          <a:bodyPr wrap="none" rtlCol="0">
            <a:spAutoFit/>
          </a:bodyPr>
          <a:lstStyle/>
          <a:p>
            <a:r>
              <a:rPr lang="en-US" dirty="0"/>
              <a:t>Here A to L types rooms are available.</a:t>
            </a:r>
          </a:p>
          <a:p>
            <a:r>
              <a:rPr lang="en-US" dirty="0"/>
              <a:t>More peoples choose room no. A because this types room are AC . </a:t>
            </a:r>
          </a:p>
          <a:p>
            <a:r>
              <a:rPr lang="en-US" dirty="0"/>
              <a:t>And B type room is preferable for customers.</a:t>
            </a:r>
          </a:p>
        </p:txBody>
      </p:sp>
    </p:spTree>
    <p:extLst>
      <p:ext uri="{BB962C8B-B14F-4D97-AF65-F5344CB8AC3E}">
        <p14:creationId xmlns:p14="http://schemas.microsoft.com/office/powerpoint/2010/main" val="17594906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487345-81CA-4B35-E2FC-3251AE68EAB4}"/>
              </a:ext>
            </a:extLst>
          </p:cNvPr>
          <p:cNvSpPr txBox="1"/>
          <p:nvPr/>
        </p:nvSpPr>
        <p:spPr>
          <a:xfrm>
            <a:off x="6151379" y="1454964"/>
            <a:ext cx="2506845" cy="330884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a:solidFill>
                  <a:schemeClr val="tx2"/>
                </a:solidFill>
                <a:latin typeface="+mj-lt"/>
                <a:ea typeface="+mj-ea"/>
                <a:cs typeface="+mj-cs"/>
              </a:rPr>
              <a:t>WHICH TYPE OF MEAL CHOOSEN BY GUEST ?</a:t>
            </a:r>
          </a:p>
        </p:txBody>
      </p:sp>
      <p:pic>
        <p:nvPicPr>
          <p:cNvPr id="30" name="Picture 29" descr="Food on a table">
            <a:extLst>
              <a:ext uri="{FF2B5EF4-FFF2-40B4-BE49-F238E27FC236}">
                <a16:creationId xmlns:a16="http://schemas.microsoft.com/office/drawing/2014/main" id="{D3A26E41-BEE6-F4E4-3484-FB1C0CE46429}"/>
              </a:ext>
            </a:extLst>
          </p:cNvPr>
          <p:cNvPicPr>
            <a:picLocks noChangeAspect="1"/>
          </p:cNvPicPr>
          <p:nvPr/>
        </p:nvPicPr>
        <p:blipFill rotWithShape="1">
          <a:blip r:embed="rId3"/>
          <a:srcRect l="18059" r="26796" b="-1"/>
          <a:stretch/>
        </p:blipFill>
        <p:spPr>
          <a:xfrm>
            <a:off x="20" y="10"/>
            <a:ext cx="5665584" cy="6857990"/>
          </a:xfrm>
          <a:prstGeom prst="rect">
            <a:avLst/>
          </a:prstGeom>
        </p:spPr>
      </p:pic>
    </p:spTree>
    <p:extLst>
      <p:ext uri="{BB962C8B-B14F-4D97-AF65-F5344CB8AC3E}">
        <p14:creationId xmlns:p14="http://schemas.microsoft.com/office/powerpoint/2010/main" val="30128153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table with numbers and text&#10;&#10;Description automatically generated">
            <a:extLst>
              <a:ext uri="{FF2B5EF4-FFF2-40B4-BE49-F238E27FC236}">
                <a16:creationId xmlns:a16="http://schemas.microsoft.com/office/drawing/2014/main" id="{187490C2-BE92-027D-AF3B-DC0FCF4477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4650" y="1018839"/>
            <a:ext cx="5601482" cy="2410161"/>
          </a:xfrm>
          <a:prstGeom prst="rect">
            <a:avLst/>
          </a:prstGeom>
        </p:spPr>
      </p:pic>
      <p:sp>
        <p:nvSpPr>
          <p:cNvPr id="6" name="TextBox 5">
            <a:extLst>
              <a:ext uri="{FF2B5EF4-FFF2-40B4-BE49-F238E27FC236}">
                <a16:creationId xmlns:a16="http://schemas.microsoft.com/office/drawing/2014/main" id="{538A35A0-E578-E324-2C13-686C1A259B9B}"/>
              </a:ext>
            </a:extLst>
          </p:cNvPr>
          <p:cNvSpPr txBox="1"/>
          <p:nvPr/>
        </p:nvSpPr>
        <p:spPr>
          <a:xfrm>
            <a:off x="1644650" y="3643533"/>
            <a:ext cx="6271695" cy="1754326"/>
          </a:xfrm>
          <a:prstGeom prst="rect">
            <a:avLst/>
          </a:prstGeom>
          <a:noFill/>
        </p:spPr>
        <p:txBody>
          <a:bodyPr wrap="square" rtlCol="0">
            <a:spAutoFit/>
          </a:bodyPr>
          <a:lstStyle/>
          <a:p>
            <a:r>
              <a:rPr lang="en-US" dirty="0"/>
              <a:t>Here matrix is used. By which one can know which type of food is eaten the most. Here, what type of food do children prefer and what type of food do babies and young people prefer? Here we can see that bb food is consumed the most. Young people prefer bb more than children.</a:t>
            </a:r>
          </a:p>
        </p:txBody>
      </p:sp>
    </p:spTree>
    <p:extLst>
      <p:ext uri="{BB962C8B-B14F-4D97-AF65-F5344CB8AC3E}">
        <p14:creationId xmlns:p14="http://schemas.microsoft.com/office/powerpoint/2010/main" val="3496490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6" name="Picture 5" descr="Cars parked in a line">
            <a:extLst>
              <a:ext uri="{FF2B5EF4-FFF2-40B4-BE49-F238E27FC236}">
                <a16:creationId xmlns:a16="http://schemas.microsoft.com/office/drawing/2014/main" id="{DA9E7BF0-CD71-929F-051E-87EEDDB77AC8}"/>
              </a:ext>
            </a:extLst>
          </p:cNvPr>
          <p:cNvPicPr>
            <a:picLocks noChangeAspect="1"/>
          </p:cNvPicPr>
          <p:nvPr/>
        </p:nvPicPr>
        <p:blipFill rotWithShape="1">
          <a:blip r:embed="rId3">
            <a:duotone>
              <a:prstClr val="black"/>
              <a:schemeClr val="accent5">
                <a:tint val="45000"/>
                <a:satMod val="400000"/>
              </a:schemeClr>
            </a:duotone>
            <a:alphaModFix amt="25000"/>
          </a:blip>
          <a:srcRect/>
          <a:stretch/>
        </p:blipFill>
        <p:spPr>
          <a:xfrm>
            <a:off x="20" y="10"/>
            <a:ext cx="9143980" cy="6857990"/>
          </a:xfrm>
          <a:prstGeom prst="rect">
            <a:avLst/>
          </a:prstGeom>
        </p:spPr>
      </p:pic>
      <p:sp>
        <p:nvSpPr>
          <p:cNvPr id="4" name="TextBox 3">
            <a:extLst>
              <a:ext uri="{FF2B5EF4-FFF2-40B4-BE49-F238E27FC236}">
                <a16:creationId xmlns:a16="http://schemas.microsoft.com/office/drawing/2014/main" id="{570F6044-0149-ADB0-8F6C-0D7061FD8B6B}"/>
              </a:ext>
            </a:extLst>
          </p:cNvPr>
          <p:cNvSpPr txBox="1"/>
          <p:nvPr/>
        </p:nvSpPr>
        <p:spPr>
          <a:xfrm>
            <a:off x="866216" y="1447800"/>
            <a:ext cx="6619243" cy="332958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600">
                <a:solidFill>
                  <a:schemeClr val="tx2"/>
                </a:solidFill>
                <a:latin typeface="+mj-lt"/>
                <a:ea typeface="+mj-ea"/>
                <a:cs typeface="+mj-cs"/>
              </a:rPr>
              <a:t>HOW MANY BOOKING REQUIRED CAR PARKING ?</a:t>
            </a:r>
          </a:p>
        </p:txBody>
      </p:sp>
    </p:spTree>
    <p:extLst>
      <p:ext uri="{BB962C8B-B14F-4D97-AF65-F5344CB8AC3E}">
        <p14:creationId xmlns:p14="http://schemas.microsoft.com/office/powerpoint/2010/main" val="4527033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hotel&#10;&#10;Description automatically generated with medium confidence">
            <a:extLst>
              <a:ext uri="{FF2B5EF4-FFF2-40B4-BE49-F238E27FC236}">
                <a16:creationId xmlns:a16="http://schemas.microsoft.com/office/drawing/2014/main" id="{2575B545-BA99-E329-AF78-6D4244E9C3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353" y="0"/>
            <a:ext cx="7385539" cy="4468163"/>
          </a:xfrm>
          <a:prstGeom prst="rect">
            <a:avLst/>
          </a:prstGeom>
        </p:spPr>
      </p:pic>
      <p:sp>
        <p:nvSpPr>
          <p:cNvPr id="4" name="TextBox 3">
            <a:extLst>
              <a:ext uri="{FF2B5EF4-FFF2-40B4-BE49-F238E27FC236}">
                <a16:creationId xmlns:a16="http://schemas.microsoft.com/office/drawing/2014/main" id="{5E787509-CB72-F430-B8DA-2370EF888C77}"/>
              </a:ext>
            </a:extLst>
          </p:cNvPr>
          <p:cNvSpPr txBox="1"/>
          <p:nvPr/>
        </p:nvSpPr>
        <p:spPr>
          <a:xfrm>
            <a:off x="281353" y="4705642"/>
            <a:ext cx="7566531" cy="646331"/>
          </a:xfrm>
          <a:prstGeom prst="rect">
            <a:avLst/>
          </a:prstGeom>
          <a:noFill/>
        </p:spPr>
        <p:txBody>
          <a:bodyPr wrap="square" rtlCol="0">
            <a:spAutoFit/>
          </a:bodyPr>
          <a:lstStyle/>
          <a:p>
            <a:r>
              <a:rPr lang="en-US"/>
              <a:t>Every type of customer needs car parking here.Out of which the transit type customer has the highest requirement of car parking.</a:t>
            </a:r>
            <a:endParaRPr lang="en-US" dirty="0"/>
          </a:p>
        </p:txBody>
      </p:sp>
      <p:sp>
        <p:nvSpPr>
          <p:cNvPr id="6" name="TextBox 5">
            <a:extLst>
              <a:ext uri="{FF2B5EF4-FFF2-40B4-BE49-F238E27FC236}">
                <a16:creationId xmlns:a16="http://schemas.microsoft.com/office/drawing/2014/main" id="{6029CB26-D4C4-D252-5F4E-179F59A0C537}"/>
              </a:ext>
            </a:extLst>
          </p:cNvPr>
          <p:cNvSpPr txBox="1"/>
          <p:nvPr/>
        </p:nvSpPr>
        <p:spPr>
          <a:xfrm>
            <a:off x="281353" y="5351973"/>
            <a:ext cx="4994030" cy="369332"/>
          </a:xfrm>
          <a:prstGeom prst="rect">
            <a:avLst/>
          </a:prstGeom>
          <a:noFill/>
        </p:spPr>
        <p:txBody>
          <a:bodyPr wrap="square">
            <a:spAutoFit/>
          </a:bodyPr>
          <a:lstStyle/>
          <a:p>
            <a:r>
              <a:rPr lang="en-US" dirty="0"/>
              <a:t>A transport party needs more car parking.</a:t>
            </a:r>
          </a:p>
        </p:txBody>
      </p:sp>
    </p:spTree>
    <p:extLst>
      <p:ext uri="{BB962C8B-B14F-4D97-AF65-F5344CB8AC3E}">
        <p14:creationId xmlns:p14="http://schemas.microsoft.com/office/powerpoint/2010/main" val="35263880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FD6306D-7ABD-25AE-EFA0-2997DB5DF539}"/>
              </a:ext>
            </a:extLst>
          </p:cNvPr>
          <p:cNvSpPr txBox="1"/>
          <p:nvPr/>
        </p:nvSpPr>
        <p:spPr>
          <a:xfrm>
            <a:off x="1019908" y="809284"/>
            <a:ext cx="4994030" cy="646331"/>
          </a:xfrm>
          <a:prstGeom prst="rect">
            <a:avLst/>
          </a:prstGeom>
          <a:noFill/>
        </p:spPr>
        <p:txBody>
          <a:bodyPr wrap="square">
            <a:spAutoFit/>
          </a:bodyPr>
          <a:lstStyle/>
          <a:p>
            <a:r>
              <a:rPr lang="en-US" dirty="0"/>
              <a:t>WHICH DEPOSIT TYPE IS MOST COMMONLY CHOOSEN BY GUEST?</a:t>
            </a:r>
          </a:p>
        </p:txBody>
      </p:sp>
      <p:pic>
        <p:nvPicPr>
          <p:cNvPr id="2" name="Picture 1" descr="Screenshot 2024-04-18 174606">
            <a:extLst>
              <a:ext uri="{FF2B5EF4-FFF2-40B4-BE49-F238E27FC236}">
                <a16:creationId xmlns:a16="http://schemas.microsoft.com/office/drawing/2014/main" id="{6A00A1D8-CA01-2957-FF39-ABB5B57CC97A}"/>
              </a:ext>
            </a:extLst>
          </p:cNvPr>
          <p:cNvPicPr>
            <a:picLocks noGrp="1" noChangeAspect="1"/>
          </p:cNvPicPr>
          <p:nvPr/>
        </p:nvPicPr>
        <p:blipFill>
          <a:blip r:embed="rId2">
            <a:lum/>
            <a:extLst>
              <a:ext uri="{28A0092B-C50C-407E-A947-70E740481C1C}">
                <a14:useLocalDpi xmlns:a14="http://schemas.microsoft.com/office/drawing/2010/main" val="0"/>
              </a:ext>
            </a:extLst>
          </a:blip>
          <a:stretch>
            <a:fillRect/>
          </a:stretch>
        </p:blipFill>
        <p:spPr>
          <a:xfrm>
            <a:off x="589936" y="1563770"/>
            <a:ext cx="6931741" cy="5220488"/>
          </a:xfrm>
          <a:prstGeom prst="rect">
            <a:avLst/>
          </a:prstGeom>
        </p:spPr>
      </p:pic>
    </p:spTree>
    <p:extLst>
      <p:ext uri="{BB962C8B-B14F-4D97-AF65-F5344CB8AC3E}">
        <p14:creationId xmlns:p14="http://schemas.microsoft.com/office/powerpoint/2010/main" val="25910425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124000"/>
                <a:satMod val="148000"/>
                <a:lumMod val="124000"/>
              </a:schemeClr>
            </a:gs>
            <a:gs pos="100000">
              <a:schemeClr val="bg1">
                <a:shade val="76000"/>
                <a:hueMod val="89000"/>
                <a:satMod val="164000"/>
                <a:lumMod val="56000"/>
              </a:schemeClr>
            </a:gs>
          </a:gsLst>
          <a:path path="circle">
            <a:fillToRect l="45000" t="65000" r="125000" b="100000"/>
          </a:path>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3381DD-F7E2-D78C-846A-46C665A69243}"/>
              </a:ext>
            </a:extLst>
          </p:cNvPr>
          <p:cNvPicPr>
            <a:picLocks noChangeAspect="1"/>
          </p:cNvPicPr>
          <p:nvPr/>
        </p:nvPicPr>
        <p:blipFill rotWithShape="1">
          <a:blip r:embed="rId2">
            <a:alphaModFix amt="25000"/>
            <a:grayscl/>
          </a:blip>
          <a:srcRect l="25000"/>
          <a:stretch/>
        </p:blipFill>
        <p:spPr>
          <a:xfrm>
            <a:off x="-91585" y="0"/>
            <a:ext cx="9143980" cy="6858000"/>
          </a:xfrm>
          <a:prstGeom prst="rect">
            <a:avLst/>
          </a:prstGeom>
        </p:spPr>
      </p:pic>
      <p:sp>
        <p:nvSpPr>
          <p:cNvPr id="3" name="TextBox 2">
            <a:extLst>
              <a:ext uri="{FF2B5EF4-FFF2-40B4-BE49-F238E27FC236}">
                <a16:creationId xmlns:a16="http://schemas.microsoft.com/office/drawing/2014/main" id="{3ECDC7CB-740F-102F-B3C8-1424A2A8FE13}"/>
              </a:ext>
            </a:extLst>
          </p:cNvPr>
          <p:cNvSpPr txBox="1"/>
          <p:nvPr/>
        </p:nvSpPr>
        <p:spPr>
          <a:xfrm>
            <a:off x="1375629" y="2892347"/>
            <a:ext cx="6709905" cy="1376082"/>
          </a:xfrm>
          <a:prstGeom prst="rect">
            <a:avLst/>
          </a:prstGeom>
        </p:spPr>
        <p:txBody>
          <a:bodyPr vert="horz" lIns="91440" tIns="45720" rIns="91440" bIns="45720" rtlCol="0">
            <a:normAutofit/>
          </a:bodyPr>
          <a:lstStyle/>
          <a:p>
            <a:pPr>
              <a:spcBef>
                <a:spcPts val="1000"/>
              </a:spcBef>
              <a:buClr>
                <a:schemeClr val="accent1">
                  <a:lumMod val="60000"/>
                  <a:lumOff val="40000"/>
                </a:schemeClr>
              </a:buClr>
              <a:buSzPct val="80000"/>
              <a:buFont typeface="Wingdings 3" charset="2"/>
              <a:buChar char=""/>
            </a:pPr>
            <a:endParaRPr lang="en-US" dirty="0">
              <a:latin typeface="+mj-lt"/>
              <a:ea typeface="+mj-ea"/>
              <a:cs typeface="+mj-cs"/>
            </a:endParaRPr>
          </a:p>
        </p:txBody>
      </p:sp>
      <p:sp>
        <p:nvSpPr>
          <p:cNvPr id="2" name="Rectangle 1">
            <a:extLst>
              <a:ext uri="{FF2B5EF4-FFF2-40B4-BE49-F238E27FC236}">
                <a16:creationId xmlns:a16="http://schemas.microsoft.com/office/drawing/2014/main" id="{7D37FE02-25A8-2F72-CD1B-68D89F1E04A3}"/>
              </a:ext>
            </a:extLst>
          </p:cNvPr>
          <p:cNvSpPr>
            <a:spLocks noChangeArrowheads="1"/>
          </p:cNvSpPr>
          <p:nvPr/>
        </p:nvSpPr>
        <p:spPr bwMode="auto">
          <a:xfrm>
            <a:off x="511277" y="2438942"/>
            <a:ext cx="7135499" cy="1267022"/>
          </a:xfrm>
          <a:prstGeom prst="rect">
            <a:avLst/>
          </a:prstGeom>
          <a:solidFill>
            <a:srgbClr val="3031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100" dirty="0">
                <a:solidFill>
                  <a:srgbClr val="E8EAED"/>
                </a:solidFill>
                <a:latin typeface="Century Gothic" panose="020B0502020202020204" pitchFamily="34" charset="0"/>
              </a:rPr>
              <a:t>Here is the use of clustered column chart. </a:t>
            </a:r>
            <a:r>
              <a:rPr kumimoji="0" lang="en-US" altLang="en-US" sz="2100" b="0" i="0" u="none" strike="noStrike" cap="none" normalizeH="0" baseline="0" dirty="0">
                <a:ln>
                  <a:noFill/>
                </a:ln>
                <a:solidFill>
                  <a:srgbClr val="E8EAED"/>
                </a:solidFill>
                <a:effectLst/>
                <a:latin typeface="Century Gothic" panose="020B0502020202020204" pitchFamily="34" charset="0"/>
              </a:rPr>
              <a:t>Here is the updated chart showing No Deposit Type is Most Commonly Chosen by Guests and </a:t>
            </a:r>
            <a:r>
              <a:rPr kumimoji="0" lang="en-US" altLang="en-US" sz="2100" b="0" i="0" u="none" strike="noStrike" cap="none" normalizeH="0" baseline="0" dirty="0" err="1">
                <a:ln>
                  <a:noFill/>
                </a:ln>
                <a:solidFill>
                  <a:srgbClr val="E8EAED"/>
                </a:solidFill>
                <a:effectLst/>
                <a:latin typeface="Century Gothic" panose="020B0502020202020204" pitchFamily="34" charset="0"/>
              </a:rPr>
              <a:t>refendable</a:t>
            </a:r>
            <a:r>
              <a:rPr kumimoji="0" lang="en-US" altLang="en-US" sz="2100" b="0" i="0" u="none" strike="noStrike" cap="none" normalizeH="0" baseline="0" dirty="0">
                <a:ln>
                  <a:noFill/>
                </a:ln>
                <a:solidFill>
                  <a:srgbClr val="E8EAED"/>
                </a:solidFill>
                <a:effectLst/>
                <a:latin typeface="Century Gothic" panose="020B0502020202020204" pitchFamily="34" charset="0"/>
              </a:rPr>
              <a:t> type is Lower Chosen  Gussets in City Hotels</a:t>
            </a:r>
            <a:r>
              <a:rPr kumimoji="0" lang="en-US" altLang="en-US" sz="600" b="0" i="0" u="none" strike="noStrike" cap="none" normalizeH="0" baseline="0" dirty="0">
                <a:ln>
                  <a:noFill/>
                </a:ln>
                <a:solidFill>
                  <a:schemeClr val="tx1"/>
                </a:solidFill>
                <a:effectLst/>
                <a:latin typeface="Century Gothic" panose="020B0502020202020204" pitchFamily="34" charset="0"/>
              </a:rPr>
              <a:t> .</a:t>
            </a:r>
            <a:endParaRPr kumimoji="0" lang="en-US" altLang="en-US" sz="1800" b="0" i="0" u="none" strike="noStrike" cap="none" normalizeH="0" baseline="0" dirty="0">
              <a:ln>
                <a:noFill/>
              </a:ln>
              <a:solidFill>
                <a:schemeClr val="tx1"/>
              </a:solidFill>
              <a:effectLst/>
              <a:latin typeface="Century Gothic" panose="020B0502020202020204" pitchFamily="34" charset="0"/>
            </a:endParaRPr>
          </a:p>
        </p:txBody>
      </p:sp>
    </p:spTree>
    <p:extLst>
      <p:ext uri="{BB962C8B-B14F-4D97-AF65-F5344CB8AC3E}">
        <p14:creationId xmlns:p14="http://schemas.microsoft.com/office/powerpoint/2010/main" val="1400884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D8314C-9B6F-DD1D-3D95-AC06CDB14F4D}"/>
              </a:ext>
            </a:extLst>
          </p:cNvPr>
          <p:cNvPicPr>
            <a:picLocks noChangeAspect="1"/>
          </p:cNvPicPr>
          <p:nvPr/>
        </p:nvPicPr>
        <p:blipFill rotWithShape="1">
          <a:blip r:embed="rId2">
            <a:alphaModFix amt="40000"/>
          </a:blip>
          <a:srcRect/>
          <a:stretch/>
        </p:blipFill>
        <p:spPr>
          <a:xfrm>
            <a:off x="-1524000" y="1"/>
            <a:ext cx="12191980" cy="7241685"/>
          </a:xfrm>
          <a:prstGeom prst="rect">
            <a:avLst/>
          </a:prstGeom>
        </p:spPr>
      </p:pic>
      <p:sp>
        <p:nvSpPr>
          <p:cNvPr id="2" name="Title 1">
            <a:extLst>
              <a:ext uri="{FF2B5EF4-FFF2-40B4-BE49-F238E27FC236}">
                <a16:creationId xmlns:a16="http://schemas.microsoft.com/office/drawing/2014/main" id="{AEA9E813-7166-0C3F-9B1F-5176AA73547B}"/>
              </a:ext>
            </a:extLst>
          </p:cNvPr>
          <p:cNvSpPr>
            <a:spLocks noGrp="1"/>
          </p:cNvSpPr>
          <p:nvPr>
            <p:ph type="title"/>
          </p:nvPr>
        </p:nvSpPr>
        <p:spPr>
          <a:xfrm>
            <a:off x="-455612" y="658000"/>
            <a:ext cx="8825658" cy="1350500"/>
          </a:xfrm>
        </p:spPr>
        <p:txBody>
          <a:bodyPr vert="horz" lIns="91440" tIns="45720" rIns="91440" bIns="45720" rtlCol="0" anchor="b">
            <a:normAutofit/>
          </a:bodyPr>
          <a:lstStyle/>
          <a:p>
            <a:r>
              <a:rPr lang="en-US" sz="7200" dirty="0">
                <a:solidFill>
                  <a:schemeClr val="tx1"/>
                </a:solidFill>
              </a:rPr>
              <a:t>Key of contents </a:t>
            </a:r>
          </a:p>
        </p:txBody>
      </p:sp>
      <p:sp>
        <p:nvSpPr>
          <p:cNvPr id="5" name="Rectangle 4">
            <a:extLst>
              <a:ext uri="{FF2B5EF4-FFF2-40B4-BE49-F238E27FC236}">
                <a16:creationId xmlns:a16="http://schemas.microsoft.com/office/drawing/2014/main" id="{7511A371-F018-A099-4D8C-BF2258792060}"/>
              </a:ext>
            </a:extLst>
          </p:cNvPr>
          <p:cNvSpPr/>
          <p:nvPr/>
        </p:nvSpPr>
        <p:spPr>
          <a:xfrm>
            <a:off x="2165808" y="2351796"/>
            <a:ext cx="6978192" cy="4247317"/>
          </a:xfrm>
          <a:prstGeom prst="rect">
            <a:avLst/>
          </a:prstGeom>
          <a:noFill/>
        </p:spPr>
        <p:txBody>
          <a:bodyPr wrap="none" lIns="91440" tIns="45720" rIns="91440" bIns="45720">
            <a:spAutoFit/>
          </a:bodyPr>
          <a:lstStyle/>
          <a:p>
            <a:pPr algn="ctr"/>
            <a:r>
              <a:rPr lang="en-US" sz="3600" dirty="0">
                <a:ln w="0"/>
                <a:effectLst>
                  <a:outerShdw blurRad="38100" dist="19050" dir="2700000" algn="tl" rotWithShape="0">
                    <a:schemeClr val="dk1">
                      <a:alpha val="40000"/>
                    </a:schemeClr>
                  </a:outerShdw>
                </a:effectLst>
              </a:rPr>
              <a:t>Project </a:t>
            </a:r>
          </a:p>
          <a:p>
            <a:pPr algn="ctr"/>
            <a:r>
              <a:rPr lang="en-US" sz="3600" dirty="0">
                <a:ln w="0"/>
                <a:effectLst>
                  <a:outerShdw blurRad="38100" dist="19050" dir="2700000" algn="tl" rotWithShape="0">
                    <a:schemeClr val="dk1">
                      <a:alpha val="40000"/>
                    </a:schemeClr>
                  </a:outerShdw>
                </a:effectLst>
              </a:rPr>
              <a:t>Data attributes</a:t>
            </a:r>
          </a:p>
          <a:p>
            <a:pPr algn="ctr"/>
            <a:r>
              <a:rPr lang="en-US" sz="3600" dirty="0">
                <a:ln w="0"/>
                <a:effectLst>
                  <a:outerShdw blurRad="38100" dist="19050" dir="2700000" algn="tl" rotWithShape="0">
                    <a:schemeClr val="dk1">
                      <a:alpha val="40000"/>
                    </a:schemeClr>
                  </a:outerShdw>
                </a:effectLst>
              </a:rPr>
              <a:t>Problem statement</a:t>
            </a:r>
          </a:p>
          <a:p>
            <a:pPr algn="ctr"/>
            <a:r>
              <a:rPr lang="en-US" sz="3600" dirty="0">
                <a:ln w="0"/>
                <a:effectLst>
                  <a:outerShdw blurRad="38100" dist="19050" dir="2700000" algn="tl" rotWithShape="0">
                    <a:schemeClr val="dk1">
                      <a:alpha val="40000"/>
                    </a:schemeClr>
                  </a:outerShdw>
                </a:effectLst>
              </a:rPr>
              <a:t>Data cleaning process</a:t>
            </a:r>
          </a:p>
          <a:p>
            <a:pPr algn="ctr"/>
            <a:r>
              <a:rPr lang="en-US" sz="3600" dirty="0">
                <a:ln w="0"/>
                <a:effectLst>
                  <a:outerShdw blurRad="38100" dist="19050" dir="2700000" algn="tl" rotWithShape="0">
                    <a:schemeClr val="dk1">
                      <a:alpha val="40000"/>
                    </a:schemeClr>
                  </a:outerShdw>
                </a:effectLst>
              </a:rPr>
              <a:t>Data visualization and analysis</a:t>
            </a:r>
          </a:p>
          <a:p>
            <a:pPr algn="ctr"/>
            <a:r>
              <a:rPr lang="en-US" sz="3600" dirty="0">
                <a:ln w="0"/>
                <a:effectLst>
                  <a:outerShdw blurRad="38100" dist="19050" dir="2700000" algn="tl" rotWithShape="0">
                    <a:schemeClr val="dk1">
                      <a:alpha val="40000"/>
                    </a:schemeClr>
                  </a:outerShdw>
                </a:effectLst>
              </a:rPr>
              <a:t>conclusion</a:t>
            </a:r>
          </a:p>
          <a:p>
            <a:pPr algn="ctr"/>
            <a:endParaRPr lang="en-US" sz="540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738794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4" name="Picture 33" descr="Stock numbers on a digital display">
            <a:extLst>
              <a:ext uri="{FF2B5EF4-FFF2-40B4-BE49-F238E27FC236}">
                <a16:creationId xmlns:a16="http://schemas.microsoft.com/office/drawing/2014/main" id="{7DE2A76E-F506-4DC3-0B49-E4D160B4BA88}"/>
              </a:ext>
            </a:extLst>
          </p:cNvPr>
          <p:cNvPicPr>
            <a:picLocks noChangeAspect="1"/>
          </p:cNvPicPr>
          <p:nvPr/>
        </p:nvPicPr>
        <p:blipFill rotWithShape="1">
          <a:blip r:embed="rId2">
            <a:alphaModFix amt="40000"/>
          </a:blip>
          <a:srcRect l="13344" r="8988" b="-1"/>
          <a:stretch/>
        </p:blipFill>
        <p:spPr>
          <a:xfrm>
            <a:off x="20" y="10"/>
            <a:ext cx="9143980" cy="6857990"/>
          </a:xfrm>
          <a:prstGeom prst="rect">
            <a:avLst/>
          </a:prstGeom>
        </p:spPr>
      </p:pic>
      <p:sp>
        <p:nvSpPr>
          <p:cNvPr id="3" name="TextBox 2">
            <a:extLst>
              <a:ext uri="{FF2B5EF4-FFF2-40B4-BE49-F238E27FC236}">
                <a16:creationId xmlns:a16="http://schemas.microsoft.com/office/drawing/2014/main" id="{F34173FD-115D-5DB3-489E-86E2D789A2B8}"/>
              </a:ext>
            </a:extLst>
          </p:cNvPr>
          <p:cNvSpPr txBox="1"/>
          <p:nvPr/>
        </p:nvSpPr>
        <p:spPr>
          <a:xfrm>
            <a:off x="866216" y="1447800"/>
            <a:ext cx="6619243" cy="332958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600" dirty="0">
                <a:latin typeface="+mj-lt"/>
                <a:ea typeface="+mj-ea"/>
                <a:cs typeface="+mj-cs"/>
              </a:rPr>
              <a:t>WHICH COUNTRY HAS THE HIGHEST AVERAGE DAILY RATE?</a:t>
            </a:r>
          </a:p>
        </p:txBody>
      </p:sp>
    </p:spTree>
    <p:extLst>
      <p:ext uri="{BB962C8B-B14F-4D97-AF65-F5344CB8AC3E}">
        <p14:creationId xmlns:p14="http://schemas.microsoft.com/office/powerpoint/2010/main" val="27981304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6E075E2C-6253-947C-4CBD-82C4453243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839" y="142416"/>
            <a:ext cx="7725853" cy="3286584"/>
          </a:xfrm>
          <a:prstGeom prst="rect">
            <a:avLst/>
          </a:prstGeom>
        </p:spPr>
      </p:pic>
      <p:sp>
        <p:nvSpPr>
          <p:cNvPr id="5" name="TextBox 4">
            <a:extLst>
              <a:ext uri="{FF2B5EF4-FFF2-40B4-BE49-F238E27FC236}">
                <a16:creationId xmlns:a16="http://schemas.microsoft.com/office/drawing/2014/main" id="{1BF722D1-02F5-F57F-CB42-4350E6327764}"/>
              </a:ext>
            </a:extLst>
          </p:cNvPr>
          <p:cNvSpPr txBox="1"/>
          <p:nvPr/>
        </p:nvSpPr>
        <p:spPr>
          <a:xfrm>
            <a:off x="443133" y="3657489"/>
            <a:ext cx="7828670" cy="923330"/>
          </a:xfrm>
          <a:prstGeom prst="rect">
            <a:avLst/>
          </a:prstGeom>
          <a:noFill/>
        </p:spPr>
        <p:txBody>
          <a:bodyPr wrap="square">
            <a:spAutoFit/>
          </a:bodyPr>
          <a:lstStyle/>
          <a:p>
            <a:r>
              <a:rPr lang="en-US" dirty="0"/>
              <a:t>Here total 180 are given ADR the country. Of these, Portuguese has the highest concentration. Then the United Kingdom holds more. France holds 10% less than that.</a:t>
            </a:r>
          </a:p>
        </p:txBody>
      </p:sp>
    </p:spTree>
    <p:extLst>
      <p:ext uri="{BB962C8B-B14F-4D97-AF65-F5344CB8AC3E}">
        <p14:creationId xmlns:p14="http://schemas.microsoft.com/office/powerpoint/2010/main" val="19217455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0" name="Picture 29" descr="Pen placed on top of a signature line">
            <a:extLst>
              <a:ext uri="{FF2B5EF4-FFF2-40B4-BE49-F238E27FC236}">
                <a16:creationId xmlns:a16="http://schemas.microsoft.com/office/drawing/2014/main" id="{6C7C7C00-9961-1A5F-02F0-101F20F3A4D6}"/>
              </a:ext>
            </a:extLst>
          </p:cNvPr>
          <p:cNvPicPr>
            <a:picLocks noChangeAspect="1"/>
          </p:cNvPicPr>
          <p:nvPr/>
        </p:nvPicPr>
        <p:blipFill rotWithShape="1">
          <a:blip r:embed="rId3">
            <a:duotone>
              <a:prstClr val="black"/>
              <a:schemeClr val="accent5">
                <a:tint val="45000"/>
                <a:satMod val="400000"/>
              </a:schemeClr>
            </a:duotone>
            <a:alphaModFix amt="25000"/>
          </a:blip>
          <a:srcRect l="11000" r="-1" b="-1"/>
          <a:stretch/>
        </p:blipFill>
        <p:spPr>
          <a:xfrm>
            <a:off x="20" y="10"/>
            <a:ext cx="9143980" cy="6857990"/>
          </a:xfrm>
          <a:prstGeom prst="rect">
            <a:avLst/>
          </a:prstGeom>
        </p:spPr>
      </p:pic>
      <p:sp>
        <p:nvSpPr>
          <p:cNvPr id="2" name="TextBox 1">
            <a:extLst>
              <a:ext uri="{FF2B5EF4-FFF2-40B4-BE49-F238E27FC236}">
                <a16:creationId xmlns:a16="http://schemas.microsoft.com/office/drawing/2014/main" id="{EEEFB644-078A-B1DE-6FEA-A2560397BA90}"/>
              </a:ext>
            </a:extLst>
          </p:cNvPr>
          <p:cNvSpPr txBox="1"/>
          <p:nvPr/>
        </p:nvSpPr>
        <p:spPr>
          <a:xfrm>
            <a:off x="866216" y="1447800"/>
            <a:ext cx="6619243" cy="3329581"/>
          </a:xfrm>
          <a:prstGeom prst="rect">
            <a:avLst/>
          </a:prstGeom>
        </p:spPr>
        <p:txBody>
          <a:bodyPr vert="horz" lIns="91440" tIns="45720" rIns="91440" bIns="45720" rtlCol="0" anchor="b">
            <a:normAutofit/>
          </a:bodyPr>
          <a:lstStyle/>
          <a:p>
            <a:pPr>
              <a:spcBef>
                <a:spcPct val="0"/>
              </a:spcBef>
              <a:spcAft>
                <a:spcPts val="600"/>
              </a:spcAft>
            </a:pPr>
            <a:r>
              <a:rPr lang="en-US" sz="7200">
                <a:solidFill>
                  <a:schemeClr val="tx2"/>
                </a:solidFill>
                <a:latin typeface="+mj-lt"/>
                <a:ea typeface="+mj-ea"/>
                <a:cs typeface="+mj-cs"/>
              </a:rPr>
              <a:t>Conclusion : </a:t>
            </a:r>
          </a:p>
        </p:txBody>
      </p:sp>
    </p:spTree>
    <p:extLst>
      <p:ext uri="{BB962C8B-B14F-4D97-AF65-F5344CB8AC3E}">
        <p14:creationId xmlns:p14="http://schemas.microsoft.com/office/powerpoint/2010/main" val="996710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8047D8-7A3A-855B-57EC-B8225EA8057C}"/>
              </a:ext>
            </a:extLst>
          </p:cNvPr>
          <p:cNvSpPr txBox="1"/>
          <p:nvPr/>
        </p:nvSpPr>
        <p:spPr>
          <a:xfrm>
            <a:off x="316523" y="361294"/>
            <a:ext cx="6970541" cy="2062103"/>
          </a:xfrm>
          <a:prstGeom prst="rect">
            <a:avLst/>
          </a:prstGeom>
          <a:noFill/>
        </p:spPr>
        <p:txBody>
          <a:bodyPr wrap="square">
            <a:spAutoFit/>
          </a:bodyPr>
          <a:lstStyle/>
          <a:p>
            <a:r>
              <a:rPr lang="en-US" sz="3200" dirty="0"/>
              <a:t>*From this project we have compared both from the data of 2 hotels. Among them, city hotel and resort hotel profits are seen.</a:t>
            </a:r>
          </a:p>
        </p:txBody>
      </p:sp>
      <p:sp>
        <p:nvSpPr>
          <p:cNvPr id="5" name="TextBox 4">
            <a:extLst>
              <a:ext uri="{FF2B5EF4-FFF2-40B4-BE49-F238E27FC236}">
                <a16:creationId xmlns:a16="http://schemas.microsoft.com/office/drawing/2014/main" id="{808F9031-F629-F23E-78BF-A115DF130156}"/>
              </a:ext>
            </a:extLst>
          </p:cNvPr>
          <p:cNvSpPr txBox="1"/>
          <p:nvPr/>
        </p:nvSpPr>
        <p:spPr>
          <a:xfrm>
            <a:off x="548640" y="3105834"/>
            <a:ext cx="6126479" cy="1569660"/>
          </a:xfrm>
          <a:prstGeom prst="rect">
            <a:avLst/>
          </a:prstGeom>
          <a:noFill/>
        </p:spPr>
        <p:txBody>
          <a:bodyPr wrap="square">
            <a:spAutoFit/>
          </a:bodyPr>
          <a:lstStyle/>
          <a:p>
            <a:r>
              <a:rPr lang="en-US" sz="3200" dirty="0"/>
              <a:t>1.From the first graph it is known that city hotel is more preferred.</a:t>
            </a:r>
          </a:p>
        </p:txBody>
      </p:sp>
      <p:sp>
        <p:nvSpPr>
          <p:cNvPr id="7" name="TextBox 6">
            <a:extLst>
              <a:ext uri="{FF2B5EF4-FFF2-40B4-BE49-F238E27FC236}">
                <a16:creationId xmlns:a16="http://schemas.microsoft.com/office/drawing/2014/main" id="{51F4358B-50B8-B5F3-EAC7-678C9FE37815}"/>
              </a:ext>
            </a:extLst>
          </p:cNvPr>
          <p:cNvSpPr txBox="1"/>
          <p:nvPr/>
        </p:nvSpPr>
        <p:spPr>
          <a:xfrm>
            <a:off x="654148" y="4988599"/>
            <a:ext cx="4994030" cy="1077218"/>
          </a:xfrm>
          <a:prstGeom prst="rect">
            <a:avLst/>
          </a:prstGeom>
          <a:noFill/>
        </p:spPr>
        <p:txBody>
          <a:bodyPr wrap="square">
            <a:spAutoFit/>
          </a:bodyPr>
          <a:lstStyle/>
          <a:p>
            <a:r>
              <a:rPr lang="en-US" sz="3200" dirty="0"/>
              <a:t>2. Young people visit more often</a:t>
            </a:r>
            <a:r>
              <a:rPr lang="en-US" dirty="0"/>
              <a:t>.</a:t>
            </a:r>
          </a:p>
        </p:txBody>
      </p:sp>
    </p:spTree>
    <p:extLst>
      <p:ext uri="{BB962C8B-B14F-4D97-AF65-F5344CB8AC3E}">
        <p14:creationId xmlns:p14="http://schemas.microsoft.com/office/powerpoint/2010/main" val="22280846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4D6B85-D621-E0A8-852C-68BE9534F096}"/>
              </a:ext>
            </a:extLst>
          </p:cNvPr>
          <p:cNvSpPr txBox="1"/>
          <p:nvPr/>
        </p:nvSpPr>
        <p:spPr>
          <a:xfrm>
            <a:off x="808894" y="920291"/>
            <a:ext cx="4994030" cy="369332"/>
          </a:xfrm>
          <a:prstGeom prst="rect">
            <a:avLst/>
          </a:prstGeom>
          <a:noFill/>
        </p:spPr>
        <p:txBody>
          <a:bodyPr wrap="square">
            <a:spAutoFit/>
          </a:bodyPr>
          <a:lstStyle/>
          <a:p>
            <a:r>
              <a:rPr lang="en-US" dirty="0"/>
              <a:t>3. More people come from Portuguese.</a:t>
            </a:r>
          </a:p>
        </p:txBody>
      </p:sp>
      <p:sp>
        <p:nvSpPr>
          <p:cNvPr id="5" name="TextBox 4">
            <a:extLst>
              <a:ext uri="{FF2B5EF4-FFF2-40B4-BE49-F238E27FC236}">
                <a16:creationId xmlns:a16="http://schemas.microsoft.com/office/drawing/2014/main" id="{D986EC9B-7672-6E7D-A596-9A65863F1B78}"/>
              </a:ext>
            </a:extLst>
          </p:cNvPr>
          <p:cNvSpPr txBox="1"/>
          <p:nvPr/>
        </p:nvSpPr>
        <p:spPr>
          <a:xfrm>
            <a:off x="808894" y="1753997"/>
            <a:ext cx="4994030" cy="646331"/>
          </a:xfrm>
          <a:prstGeom prst="rect">
            <a:avLst/>
          </a:prstGeom>
          <a:noFill/>
        </p:spPr>
        <p:txBody>
          <a:bodyPr wrap="square">
            <a:spAutoFit/>
          </a:bodyPr>
          <a:lstStyle/>
          <a:p>
            <a:r>
              <a:rPr lang="en-US" dirty="0"/>
              <a:t>4. Room A is used most .Rooms B, C, D are also used more.</a:t>
            </a:r>
          </a:p>
        </p:txBody>
      </p:sp>
      <p:sp>
        <p:nvSpPr>
          <p:cNvPr id="7" name="TextBox 6">
            <a:extLst>
              <a:ext uri="{FF2B5EF4-FFF2-40B4-BE49-F238E27FC236}">
                <a16:creationId xmlns:a16="http://schemas.microsoft.com/office/drawing/2014/main" id="{7E49AC09-4604-75FE-E8D9-CC8E76E0521B}"/>
              </a:ext>
            </a:extLst>
          </p:cNvPr>
          <p:cNvSpPr txBox="1"/>
          <p:nvPr/>
        </p:nvSpPr>
        <p:spPr>
          <a:xfrm>
            <a:off x="808894" y="2609948"/>
            <a:ext cx="4994030" cy="369332"/>
          </a:xfrm>
          <a:prstGeom prst="rect">
            <a:avLst/>
          </a:prstGeom>
          <a:noFill/>
        </p:spPr>
        <p:txBody>
          <a:bodyPr wrap="square">
            <a:spAutoFit/>
          </a:bodyPr>
          <a:lstStyle/>
          <a:p>
            <a:r>
              <a:rPr lang="en-US" dirty="0"/>
              <a:t>5. BB food is consumed more by the youth.</a:t>
            </a:r>
          </a:p>
        </p:txBody>
      </p:sp>
      <p:sp>
        <p:nvSpPr>
          <p:cNvPr id="9" name="TextBox 8">
            <a:extLst>
              <a:ext uri="{FF2B5EF4-FFF2-40B4-BE49-F238E27FC236}">
                <a16:creationId xmlns:a16="http://schemas.microsoft.com/office/drawing/2014/main" id="{7D6E9E72-74F8-C06A-1698-683892486B39}"/>
              </a:ext>
            </a:extLst>
          </p:cNvPr>
          <p:cNvSpPr txBox="1"/>
          <p:nvPr/>
        </p:nvSpPr>
        <p:spPr>
          <a:xfrm>
            <a:off x="808894" y="3166655"/>
            <a:ext cx="4994030" cy="923330"/>
          </a:xfrm>
          <a:prstGeom prst="rect">
            <a:avLst/>
          </a:prstGeom>
          <a:noFill/>
        </p:spPr>
        <p:txBody>
          <a:bodyPr wrap="square">
            <a:spAutoFit/>
          </a:bodyPr>
          <a:lstStyle/>
          <a:p>
            <a:r>
              <a:rPr lang="en-US" dirty="0"/>
              <a:t>6. Every hotel needs parking. Among them, the transit needs more. If you look at it like this, hotels need car parking.</a:t>
            </a:r>
          </a:p>
        </p:txBody>
      </p:sp>
      <p:sp>
        <p:nvSpPr>
          <p:cNvPr id="13" name="TextBox 12">
            <a:extLst>
              <a:ext uri="{FF2B5EF4-FFF2-40B4-BE49-F238E27FC236}">
                <a16:creationId xmlns:a16="http://schemas.microsoft.com/office/drawing/2014/main" id="{04AC56DC-DA21-248B-A046-98B0C2BB2070}"/>
              </a:ext>
            </a:extLst>
          </p:cNvPr>
          <p:cNvSpPr txBox="1"/>
          <p:nvPr/>
        </p:nvSpPr>
        <p:spPr>
          <a:xfrm>
            <a:off x="949570" y="4277360"/>
            <a:ext cx="4994030" cy="646331"/>
          </a:xfrm>
          <a:prstGeom prst="rect">
            <a:avLst/>
          </a:prstGeom>
          <a:noFill/>
        </p:spPr>
        <p:txBody>
          <a:bodyPr wrap="square">
            <a:spAutoFit/>
          </a:bodyPr>
          <a:lstStyle/>
          <a:p>
            <a:r>
              <a:rPr lang="en-US" dirty="0"/>
              <a:t>7. If you look at it this way, this rate of Portuguese is the highest.</a:t>
            </a:r>
          </a:p>
        </p:txBody>
      </p:sp>
    </p:spTree>
    <p:extLst>
      <p:ext uri="{BB962C8B-B14F-4D97-AF65-F5344CB8AC3E}">
        <p14:creationId xmlns:p14="http://schemas.microsoft.com/office/powerpoint/2010/main" val="34960865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3027759" cy="4188315"/>
          </a:xfrm>
          <a:prstGeom prst="rect">
            <a:avLst/>
          </a:prstGeom>
        </p:spPr>
      </p:pic>
      <p:pic>
        <p:nvPicPr>
          <p:cNvPr id="10" name="Picture 9">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141809" cy="2365453"/>
          </a:xfrm>
          <a:prstGeom prst="rect">
            <a:avLst/>
          </a:prstGeom>
        </p:spPr>
      </p:pic>
      <p:sp>
        <p:nvSpPr>
          <p:cNvPr id="12" name="Oval 11">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6759" y="1676400"/>
            <a:ext cx="211455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4" name="Picture 13">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5999559" y="0"/>
            <a:ext cx="1202540" cy="1141407"/>
          </a:xfrm>
          <a:prstGeom prst="rect">
            <a:avLst/>
          </a:prstGeom>
        </p:spPr>
      </p:pic>
      <p:pic>
        <p:nvPicPr>
          <p:cNvPr id="16" name="Picture 15">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6454408" y="6096000"/>
            <a:ext cx="745301" cy="762000"/>
          </a:xfrm>
          <a:prstGeom prst="rect">
            <a:avLst/>
          </a:prstGeom>
        </p:spPr>
      </p:pic>
      <p:sp>
        <p:nvSpPr>
          <p:cNvPr id="18" name="Rectangle 17">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4" name="Picture 3" descr="Table with placemats">
            <a:extLst>
              <a:ext uri="{FF2B5EF4-FFF2-40B4-BE49-F238E27FC236}">
                <a16:creationId xmlns:a16="http://schemas.microsoft.com/office/drawing/2014/main" id="{60B15902-7A33-A79C-FD05-D1D78946B7D4}"/>
              </a:ext>
            </a:extLst>
          </p:cNvPr>
          <p:cNvPicPr>
            <a:picLocks noChangeAspect="1"/>
          </p:cNvPicPr>
          <p:nvPr/>
        </p:nvPicPr>
        <p:blipFill rotWithShape="1">
          <a:blip r:embed="rId7"/>
          <a:srcRect l="34745" r="35625" b="-1"/>
          <a:stretch/>
        </p:blipFill>
        <p:spPr>
          <a:xfrm>
            <a:off x="20" y="10"/>
            <a:ext cx="3044191" cy="6857990"/>
          </a:xfrm>
          <a:prstGeom prst="rect">
            <a:avLst/>
          </a:prstGeom>
        </p:spPr>
      </p:pic>
      <p:sp>
        <p:nvSpPr>
          <p:cNvPr id="2" name="TextBox 1">
            <a:extLst>
              <a:ext uri="{FF2B5EF4-FFF2-40B4-BE49-F238E27FC236}">
                <a16:creationId xmlns:a16="http://schemas.microsoft.com/office/drawing/2014/main" id="{2F9C407A-3179-B397-50A6-39D7799F4F49}"/>
              </a:ext>
            </a:extLst>
          </p:cNvPr>
          <p:cNvSpPr txBox="1"/>
          <p:nvPr/>
        </p:nvSpPr>
        <p:spPr>
          <a:xfrm>
            <a:off x="3529986" y="2438401"/>
            <a:ext cx="5754691" cy="3033932"/>
          </a:xfrm>
          <a:prstGeom prst="rect">
            <a:avLst/>
          </a:prstGeom>
        </p:spPr>
        <p:txBody>
          <a:bodyPr vert="horz" lIns="91440" tIns="45720" rIns="91440" bIns="45720" rtlCol="0">
            <a:normAutofit/>
          </a:bodyPr>
          <a:lstStyle/>
          <a:p>
            <a:pPr lvl="1">
              <a:spcBef>
                <a:spcPts val="1000"/>
              </a:spcBef>
              <a:buClr>
                <a:schemeClr val="bg2">
                  <a:lumMod val="40000"/>
                  <a:lumOff val="60000"/>
                </a:schemeClr>
              </a:buClr>
              <a:buSzPct val="80000"/>
            </a:pPr>
            <a:r>
              <a:rPr lang="en-US" sz="8000" dirty="0">
                <a:latin typeface="+mj-lt"/>
                <a:ea typeface="+mj-ea"/>
                <a:cs typeface="+mj-cs"/>
              </a:rPr>
              <a:t>Thanks </a:t>
            </a:r>
          </a:p>
        </p:txBody>
      </p:sp>
    </p:spTree>
    <p:extLst>
      <p:ext uri="{BB962C8B-B14F-4D97-AF65-F5344CB8AC3E}">
        <p14:creationId xmlns:p14="http://schemas.microsoft.com/office/powerpoint/2010/main" val="2219315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loorplan on a table">
            <a:extLst>
              <a:ext uri="{FF2B5EF4-FFF2-40B4-BE49-F238E27FC236}">
                <a16:creationId xmlns:a16="http://schemas.microsoft.com/office/drawing/2014/main" id="{1FD2DCDE-8586-98AD-591C-DB1551050564}"/>
              </a:ext>
            </a:extLst>
          </p:cNvPr>
          <p:cNvPicPr>
            <a:picLocks noChangeAspect="1"/>
          </p:cNvPicPr>
          <p:nvPr/>
        </p:nvPicPr>
        <p:blipFill rotWithShape="1">
          <a:blip r:embed="rId2">
            <a:alphaModFix amt="25000"/>
            <a:grayscl/>
          </a:blip>
          <a:srcRect l="6000" r="-1" b="-1"/>
          <a:stretch/>
        </p:blipFill>
        <p:spPr>
          <a:xfrm>
            <a:off x="20" y="10"/>
            <a:ext cx="9143980" cy="6857990"/>
          </a:xfrm>
          <a:prstGeom prst="rect">
            <a:avLst/>
          </a:prstGeom>
        </p:spPr>
      </p:pic>
      <p:sp>
        <p:nvSpPr>
          <p:cNvPr id="2" name="Title 1">
            <a:extLst>
              <a:ext uri="{FF2B5EF4-FFF2-40B4-BE49-F238E27FC236}">
                <a16:creationId xmlns:a16="http://schemas.microsoft.com/office/drawing/2014/main" id="{AEA9E813-7166-0C3F-9B1F-5176AA73547B}"/>
              </a:ext>
            </a:extLst>
          </p:cNvPr>
          <p:cNvSpPr>
            <a:spLocks noGrp="1"/>
          </p:cNvSpPr>
          <p:nvPr>
            <p:ph type="title"/>
          </p:nvPr>
        </p:nvSpPr>
        <p:spPr>
          <a:xfrm>
            <a:off x="484583" y="452718"/>
            <a:ext cx="7053542" cy="1400530"/>
          </a:xfrm>
        </p:spPr>
        <p:txBody>
          <a:bodyPr vert="horz" lIns="91440" tIns="45720" rIns="91440" bIns="45720" rtlCol="0" anchor="t">
            <a:normAutofit/>
          </a:bodyPr>
          <a:lstStyle/>
          <a:p>
            <a:r>
              <a:rPr lang="en-US"/>
              <a:t>Project in abridje</a:t>
            </a:r>
          </a:p>
        </p:txBody>
      </p:sp>
      <p:sp>
        <p:nvSpPr>
          <p:cNvPr id="3" name="TextBox 2">
            <a:extLst>
              <a:ext uri="{FF2B5EF4-FFF2-40B4-BE49-F238E27FC236}">
                <a16:creationId xmlns:a16="http://schemas.microsoft.com/office/drawing/2014/main" id="{CCEBE3A7-71FB-0855-6E0C-B437E4749E6B}"/>
              </a:ext>
            </a:extLst>
          </p:cNvPr>
          <p:cNvSpPr txBox="1"/>
          <p:nvPr/>
        </p:nvSpPr>
        <p:spPr>
          <a:xfrm>
            <a:off x="484583" y="1588684"/>
            <a:ext cx="6709905" cy="4195481"/>
          </a:xfrm>
          <a:prstGeom prst="rect">
            <a:avLst/>
          </a:prstGeom>
        </p:spPr>
        <p:txBody>
          <a:bodyPr vert="horz" lIns="91440" tIns="45720" rIns="91440" bIns="45720" rtlCol="0">
            <a:noAutofit/>
          </a:bodyPr>
          <a:lstStyle/>
          <a:p>
            <a:pPr>
              <a:spcBef>
                <a:spcPts val="1000"/>
              </a:spcBef>
              <a:buClr>
                <a:schemeClr val="accent1">
                  <a:lumMod val="60000"/>
                  <a:lumOff val="40000"/>
                </a:schemeClr>
              </a:buClr>
              <a:buSzPct val="80000"/>
              <a:buFont typeface="Wingdings 3" charset="2"/>
              <a:buChar char=""/>
            </a:pPr>
            <a:r>
              <a:rPr lang="en-US" sz="2400" dirty="0">
                <a:latin typeface="+mj-lt"/>
                <a:ea typeface="+mj-ea"/>
                <a:cs typeface="+mj-cs"/>
              </a:rPr>
              <a:t>1.Project overview :</a:t>
            </a:r>
          </a:p>
          <a:p>
            <a:pPr>
              <a:spcBef>
                <a:spcPts val="1000"/>
              </a:spcBef>
              <a:buClr>
                <a:schemeClr val="accent1">
                  <a:lumMod val="60000"/>
                  <a:lumOff val="40000"/>
                </a:schemeClr>
              </a:buClr>
              <a:buSzPct val="80000"/>
              <a:buFont typeface="Wingdings 3" charset="2"/>
              <a:buChar char=""/>
            </a:pPr>
            <a:r>
              <a:rPr lang="en-US" sz="2400" dirty="0">
                <a:latin typeface="+mj-lt"/>
                <a:ea typeface="+mj-ea"/>
                <a:cs typeface="+mj-cs"/>
              </a:rPr>
              <a:t>       *  Analyze business performance</a:t>
            </a:r>
          </a:p>
          <a:p>
            <a:pPr>
              <a:spcBef>
                <a:spcPts val="1000"/>
              </a:spcBef>
              <a:buClr>
                <a:schemeClr val="accent1">
                  <a:lumMod val="60000"/>
                  <a:lumOff val="40000"/>
                </a:schemeClr>
              </a:buClr>
              <a:buSzPct val="80000"/>
              <a:buFont typeface="Wingdings 3" charset="2"/>
              <a:buChar char=""/>
            </a:pPr>
            <a:r>
              <a:rPr lang="en-US" sz="2400" dirty="0">
                <a:latin typeface="+mj-lt"/>
                <a:ea typeface="+mj-ea"/>
                <a:cs typeface="+mj-cs"/>
              </a:rPr>
              <a:t>       *time frame :2015 to 2017</a:t>
            </a:r>
          </a:p>
          <a:p>
            <a:pPr>
              <a:spcBef>
                <a:spcPts val="1000"/>
              </a:spcBef>
              <a:buClr>
                <a:schemeClr val="accent1">
                  <a:lumMod val="60000"/>
                  <a:lumOff val="40000"/>
                </a:schemeClr>
              </a:buClr>
              <a:buSzPct val="80000"/>
              <a:buFont typeface="Wingdings 3" charset="2"/>
              <a:buChar char=""/>
            </a:pPr>
            <a:endParaRPr lang="en-US" sz="2400" dirty="0">
              <a:latin typeface="+mj-lt"/>
              <a:ea typeface="+mj-ea"/>
              <a:cs typeface="+mj-cs"/>
            </a:endParaRPr>
          </a:p>
          <a:p>
            <a:pPr>
              <a:spcBef>
                <a:spcPts val="1000"/>
              </a:spcBef>
              <a:buClr>
                <a:schemeClr val="accent1">
                  <a:lumMod val="60000"/>
                  <a:lumOff val="40000"/>
                </a:schemeClr>
              </a:buClr>
              <a:buSzPct val="80000"/>
              <a:buFont typeface="Wingdings 3" charset="2"/>
              <a:buChar char=""/>
            </a:pPr>
            <a:r>
              <a:rPr lang="en-US" sz="2400" dirty="0">
                <a:latin typeface="+mj-lt"/>
                <a:ea typeface="+mj-ea"/>
                <a:cs typeface="+mj-cs"/>
              </a:rPr>
              <a:t>2. Data insights :</a:t>
            </a:r>
          </a:p>
          <a:p>
            <a:pPr>
              <a:spcBef>
                <a:spcPts val="1000"/>
              </a:spcBef>
              <a:buClr>
                <a:schemeClr val="accent1">
                  <a:lumMod val="60000"/>
                  <a:lumOff val="40000"/>
                </a:schemeClr>
              </a:buClr>
              <a:buSzPct val="80000"/>
              <a:buFont typeface="Wingdings 3" charset="2"/>
              <a:buChar char=""/>
            </a:pPr>
            <a:r>
              <a:rPr lang="en-US" sz="2400" dirty="0">
                <a:latin typeface="+mj-lt"/>
                <a:ea typeface="+mj-ea"/>
                <a:cs typeface="+mj-cs"/>
              </a:rPr>
              <a:t>         *Booking details .</a:t>
            </a:r>
          </a:p>
          <a:p>
            <a:pPr>
              <a:spcBef>
                <a:spcPts val="1000"/>
              </a:spcBef>
              <a:buClr>
                <a:schemeClr val="accent1">
                  <a:lumMod val="60000"/>
                  <a:lumOff val="40000"/>
                </a:schemeClr>
              </a:buClr>
              <a:buSzPct val="80000"/>
              <a:buFont typeface="Wingdings 3" charset="2"/>
              <a:buChar char=""/>
            </a:pPr>
            <a:r>
              <a:rPr lang="en-US" sz="2400" dirty="0">
                <a:latin typeface="+mj-lt"/>
                <a:ea typeface="+mj-ea"/>
                <a:cs typeface="+mj-cs"/>
              </a:rPr>
              <a:t>          * cancellation rate </a:t>
            </a:r>
          </a:p>
          <a:p>
            <a:pPr>
              <a:spcBef>
                <a:spcPts val="1000"/>
              </a:spcBef>
              <a:buClr>
                <a:schemeClr val="accent1">
                  <a:lumMod val="60000"/>
                  <a:lumOff val="40000"/>
                </a:schemeClr>
              </a:buClr>
              <a:buSzPct val="80000"/>
              <a:buFont typeface="Wingdings 3" charset="2"/>
              <a:buChar char=""/>
            </a:pPr>
            <a:r>
              <a:rPr lang="en-US" sz="2400" dirty="0">
                <a:latin typeface="+mj-lt"/>
                <a:ea typeface="+mj-ea"/>
                <a:cs typeface="+mj-cs"/>
              </a:rPr>
              <a:t>          * Guest demographic</a:t>
            </a:r>
          </a:p>
          <a:p>
            <a:pPr>
              <a:spcBef>
                <a:spcPts val="1000"/>
              </a:spcBef>
              <a:buClr>
                <a:schemeClr val="accent1">
                  <a:lumMod val="60000"/>
                  <a:lumOff val="40000"/>
                </a:schemeClr>
              </a:buClr>
              <a:buSzPct val="80000"/>
              <a:buFont typeface="Wingdings 3" charset="2"/>
              <a:buChar char=""/>
            </a:pPr>
            <a:r>
              <a:rPr lang="en-US" sz="2400" dirty="0">
                <a:latin typeface="+mj-lt"/>
                <a:ea typeface="+mj-ea"/>
                <a:cs typeface="+mj-cs"/>
              </a:rPr>
              <a:t>          * Food preferences </a:t>
            </a:r>
          </a:p>
          <a:p>
            <a:pPr>
              <a:spcBef>
                <a:spcPts val="1000"/>
              </a:spcBef>
              <a:buClr>
                <a:schemeClr val="accent1">
                  <a:lumMod val="60000"/>
                  <a:lumOff val="40000"/>
                </a:schemeClr>
              </a:buClr>
              <a:buSzPct val="80000"/>
              <a:buFont typeface="Wingdings 3" charset="2"/>
              <a:buChar char=""/>
            </a:pPr>
            <a:r>
              <a:rPr lang="en-US" sz="2400" dirty="0">
                <a:latin typeface="+mj-lt"/>
                <a:ea typeface="+mj-ea"/>
                <a:cs typeface="+mj-cs"/>
              </a:rPr>
              <a:t>          *origin countries of bookings  </a:t>
            </a:r>
          </a:p>
          <a:p>
            <a:pPr>
              <a:spcBef>
                <a:spcPts val="1000"/>
              </a:spcBef>
              <a:buClr>
                <a:schemeClr val="accent1">
                  <a:lumMod val="60000"/>
                  <a:lumOff val="40000"/>
                </a:schemeClr>
              </a:buClr>
              <a:buSzPct val="80000"/>
              <a:buFont typeface="Wingdings 3" charset="2"/>
              <a:buChar char=""/>
            </a:pPr>
            <a:endParaRPr lang="en-US" sz="2400" dirty="0">
              <a:latin typeface="+mj-lt"/>
              <a:ea typeface="+mj-ea"/>
              <a:cs typeface="+mj-cs"/>
            </a:endParaRPr>
          </a:p>
        </p:txBody>
      </p:sp>
    </p:spTree>
    <p:extLst>
      <p:ext uri="{BB962C8B-B14F-4D97-AF65-F5344CB8AC3E}">
        <p14:creationId xmlns:p14="http://schemas.microsoft.com/office/powerpoint/2010/main" val="2339422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gnifying glass showing decling performance">
            <a:extLst>
              <a:ext uri="{FF2B5EF4-FFF2-40B4-BE49-F238E27FC236}">
                <a16:creationId xmlns:a16="http://schemas.microsoft.com/office/drawing/2014/main" id="{612BCA5E-336D-1CE2-872C-482DD87EC546}"/>
              </a:ext>
            </a:extLst>
          </p:cNvPr>
          <p:cNvPicPr>
            <a:picLocks noChangeAspect="1"/>
          </p:cNvPicPr>
          <p:nvPr/>
        </p:nvPicPr>
        <p:blipFill rotWithShape="1">
          <a:blip r:embed="rId2">
            <a:alphaModFix amt="35000"/>
          </a:blip>
          <a:srcRect r="10999" b="-2"/>
          <a:stretch/>
        </p:blipFill>
        <p:spPr>
          <a:xfrm>
            <a:off x="20" y="-1"/>
            <a:ext cx="9143980" cy="6858000"/>
          </a:xfrm>
          <a:prstGeom prst="rect">
            <a:avLst/>
          </a:prstGeom>
        </p:spPr>
      </p:pic>
      <p:sp>
        <p:nvSpPr>
          <p:cNvPr id="33" name="TextBox 32">
            <a:extLst>
              <a:ext uri="{FF2B5EF4-FFF2-40B4-BE49-F238E27FC236}">
                <a16:creationId xmlns:a16="http://schemas.microsoft.com/office/drawing/2014/main" id="{3160E69A-4C9C-BC6A-7933-C61CCB669748}"/>
              </a:ext>
            </a:extLst>
          </p:cNvPr>
          <p:cNvSpPr txBox="1"/>
          <p:nvPr/>
        </p:nvSpPr>
        <p:spPr>
          <a:xfrm>
            <a:off x="436098" y="239152"/>
            <a:ext cx="7101291" cy="6009248"/>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buFont typeface="Wingdings 3" charset="2"/>
              <a:buChar char=""/>
            </a:pPr>
            <a:r>
              <a:rPr lang="en-US" dirty="0">
                <a:latin typeface="+mj-lt"/>
                <a:ea typeface="+mj-ea"/>
                <a:cs typeface="+mj-cs"/>
              </a:rPr>
              <a:t>3.</a:t>
            </a:r>
            <a:r>
              <a:rPr lang="en-US" sz="2800" dirty="0">
                <a:latin typeface="+mj-lt"/>
                <a:ea typeface="+mj-ea"/>
                <a:cs typeface="+mj-cs"/>
              </a:rPr>
              <a:t>Data</a:t>
            </a:r>
            <a:r>
              <a:rPr lang="en-US" dirty="0">
                <a:latin typeface="+mj-lt"/>
                <a:ea typeface="+mj-ea"/>
                <a:cs typeface="+mj-cs"/>
              </a:rPr>
              <a:t> preparation : </a:t>
            </a:r>
          </a:p>
          <a:p>
            <a:pPr>
              <a:spcBef>
                <a:spcPts val="1000"/>
              </a:spcBef>
              <a:buClr>
                <a:schemeClr val="bg2">
                  <a:lumMod val="40000"/>
                  <a:lumOff val="60000"/>
                </a:schemeClr>
              </a:buClr>
              <a:buSzPct val="80000"/>
              <a:buFont typeface="Wingdings 3" charset="2"/>
              <a:buChar char=""/>
            </a:pPr>
            <a:r>
              <a:rPr lang="en-US" dirty="0">
                <a:latin typeface="+mj-lt"/>
                <a:ea typeface="+mj-ea"/>
                <a:cs typeface="+mj-cs"/>
              </a:rPr>
              <a:t>   </a:t>
            </a:r>
            <a:r>
              <a:rPr lang="en-US" sz="2400" dirty="0">
                <a:latin typeface="+mj-lt"/>
                <a:ea typeface="+mj-ea"/>
                <a:cs typeface="+mj-cs"/>
              </a:rPr>
              <a:t>cleaning : fill in the missing values , remove duplicates .</a:t>
            </a:r>
          </a:p>
          <a:p>
            <a:pPr>
              <a:spcBef>
                <a:spcPts val="1000"/>
              </a:spcBef>
              <a:buClr>
                <a:schemeClr val="bg2">
                  <a:lumMod val="40000"/>
                  <a:lumOff val="60000"/>
                </a:schemeClr>
              </a:buClr>
              <a:buSzPct val="80000"/>
              <a:buFont typeface="Wingdings 3" charset="2"/>
              <a:buChar char=""/>
            </a:pPr>
            <a:r>
              <a:rPr lang="en-US" sz="2400" dirty="0">
                <a:latin typeface="+mj-lt"/>
                <a:ea typeface="+mj-ea"/>
                <a:cs typeface="+mj-cs"/>
              </a:rPr>
              <a:t>Wrangling : organize and format data for analysis.</a:t>
            </a:r>
          </a:p>
          <a:p>
            <a:pPr>
              <a:spcBef>
                <a:spcPts val="1000"/>
              </a:spcBef>
              <a:buClr>
                <a:schemeClr val="bg2">
                  <a:lumMod val="40000"/>
                  <a:lumOff val="60000"/>
                </a:schemeClr>
              </a:buClr>
              <a:buSzPct val="80000"/>
              <a:buFont typeface="Wingdings 3" charset="2"/>
              <a:buChar char=""/>
            </a:pPr>
            <a:endParaRPr lang="en-US" sz="2400" dirty="0">
              <a:latin typeface="+mj-lt"/>
              <a:ea typeface="+mj-ea"/>
              <a:cs typeface="+mj-cs"/>
            </a:endParaRPr>
          </a:p>
          <a:p>
            <a:pPr>
              <a:spcBef>
                <a:spcPts val="1000"/>
              </a:spcBef>
              <a:buClr>
                <a:schemeClr val="bg2">
                  <a:lumMod val="40000"/>
                  <a:lumOff val="60000"/>
                </a:schemeClr>
              </a:buClr>
              <a:buSzPct val="80000"/>
              <a:buFont typeface="Wingdings 3" charset="2"/>
              <a:buChar char=""/>
            </a:pPr>
            <a:r>
              <a:rPr lang="en-US" sz="2400" dirty="0">
                <a:latin typeface="+mj-lt"/>
                <a:ea typeface="+mj-ea"/>
                <a:cs typeface="+mj-cs"/>
              </a:rPr>
              <a:t>4. Visualization and reporting :</a:t>
            </a:r>
          </a:p>
          <a:p>
            <a:pPr>
              <a:spcBef>
                <a:spcPts val="1000"/>
              </a:spcBef>
              <a:buClr>
                <a:schemeClr val="bg2">
                  <a:lumMod val="40000"/>
                  <a:lumOff val="60000"/>
                </a:schemeClr>
              </a:buClr>
              <a:buSzPct val="80000"/>
              <a:buFont typeface="Wingdings 3" charset="2"/>
              <a:buChar char=""/>
            </a:pPr>
            <a:r>
              <a:rPr lang="en-US" sz="2400" dirty="0">
                <a:latin typeface="+mj-lt"/>
                <a:ea typeface="+mj-ea"/>
                <a:cs typeface="+mj-cs"/>
              </a:rPr>
              <a:t>*use of charts and graphs for enhanced understanding and presentation</a:t>
            </a:r>
          </a:p>
          <a:p>
            <a:pPr>
              <a:spcBef>
                <a:spcPts val="1000"/>
              </a:spcBef>
              <a:buClr>
                <a:schemeClr val="bg2">
                  <a:lumMod val="40000"/>
                  <a:lumOff val="60000"/>
                </a:schemeClr>
              </a:buClr>
              <a:buSzPct val="80000"/>
              <a:buFont typeface="Wingdings 3" charset="2"/>
              <a:buChar char=""/>
            </a:pPr>
            <a:endParaRPr lang="en-US" sz="2400" dirty="0">
              <a:latin typeface="+mj-lt"/>
              <a:ea typeface="+mj-ea"/>
              <a:cs typeface="+mj-cs"/>
            </a:endParaRPr>
          </a:p>
          <a:p>
            <a:pPr>
              <a:spcBef>
                <a:spcPts val="1000"/>
              </a:spcBef>
              <a:buClr>
                <a:schemeClr val="bg2">
                  <a:lumMod val="40000"/>
                  <a:lumOff val="60000"/>
                </a:schemeClr>
              </a:buClr>
              <a:buSzPct val="80000"/>
              <a:buFont typeface="Wingdings 3" charset="2"/>
              <a:buChar char=""/>
            </a:pPr>
            <a:r>
              <a:rPr lang="en-US" sz="2400" dirty="0">
                <a:latin typeface="+mj-lt"/>
                <a:ea typeface="+mj-ea"/>
                <a:cs typeface="+mj-cs"/>
              </a:rPr>
              <a:t>5. Comparative Analysis :</a:t>
            </a:r>
          </a:p>
          <a:p>
            <a:pPr>
              <a:spcBef>
                <a:spcPts val="1000"/>
              </a:spcBef>
              <a:buClr>
                <a:schemeClr val="bg2">
                  <a:lumMod val="40000"/>
                  <a:lumOff val="60000"/>
                </a:schemeClr>
              </a:buClr>
              <a:buSzPct val="80000"/>
              <a:buFont typeface="Wingdings 3" charset="2"/>
              <a:buChar char=""/>
            </a:pPr>
            <a:r>
              <a:rPr lang="en-US" sz="2400" dirty="0">
                <a:latin typeface="+mj-lt"/>
                <a:ea typeface="+mj-ea"/>
                <a:cs typeface="+mj-cs"/>
              </a:rPr>
              <a:t>      city hotel and resort hotel </a:t>
            </a:r>
          </a:p>
          <a:p>
            <a:pPr>
              <a:spcBef>
                <a:spcPts val="1000"/>
              </a:spcBef>
              <a:buClr>
                <a:schemeClr val="bg2">
                  <a:lumMod val="40000"/>
                  <a:lumOff val="60000"/>
                </a:schemeClr>
              </a:buClr>
              <a:buSzPct val="80000"/>
              <a:buFont typeface="Wingdings 3" charset="2"/>
              <a:buChar char=""/>
            </a:pPr>
            <a:endParaRPr lang="en-US" dirty="0">
              <a:latin typeface="+mj-lt"/>
              <a:ea typeface="+mj-ea"/>
              <a:cs typeface="+mj-cs"/>
            </a:endParaRPr>
          </a:p>
        </p:txBody>
      </p:sp>
    </p:spTree>
    <p:extLst>
      <p:ext uri="{BB962C8B-B14F-4D97-AF65-F5344CB8AC3E}">
        <p14:creationId xmlns:p14="http://schemas.microsoft.com/office/powerpoint/2010/main" val="3069873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Modern contemporary living room interior">
            <a:extLst>
              <a:ext uri="{FF2B5EF4-FFF2-40B4-BE49-F238E27FC236}">
                <a16:creationId xmlns:a16="http://schemas.microsoft.com/office/drawing/2014/main" id="{95D1AB5A-BDD7-4873-F9C0-CCB162896303}"/>
              </a:ext>
            </a:extLst>
          </p:cNvPr>
          <p:cNvPicPr>
            <a:picLocks noChangeAspect="1"/>
          </p:cNvPicPr>
          <p:nvPr/>
        </p:nvPicPr>
        <p:blipFill rotWithShape="1">
          <a:blip r:embed="rId2"/>
          <a:srcRect r="60344"/>
          <a:stretch/>
        </p:blipFill>
        <p:spPr>
          <a:xfrm>
            <a:off x="-1" y="10"/>
            <a:ext cx="4570804" cy="6857990"/>
          </a:xfrm>
          <a:prstGeom prst="rect">
            <a:avLst/>
          </a:prstGeom>
        </p:spPr>
      </p:pic>
      <p:sp>
        <p:nvSpPr>
          <p:cNvPr id="2" name="TextBox 1">
            <a:extLst>
              <a:ext uri="{FF2B5EF4-FFF2-40B4-BE49-F238E27FC236}">
                <a16:creationId xmlns:a16="http://schemas.microsoft.com/office/drawing/2014/main" id="{1CEBA342-BFCC-47B9-980A-91C7B02D37E3}"/>
              </a:ext>
            </a:extLst>
          </p:cNvPr>
          <p:cNvSpPr txBox="1"/>
          <p:nvPr/>
        </p:nvSpPr>
        <p:spPr>
          <a:xfrm>
            <a:off x="4972175" y="487680"/>
            <a:ext cx="2480808" cy="5882639"/>
          </a:xfrm>
          <a:prstGeom prst="rect">
            <a:avLst/>
          </a:prstGeom>
        </p:spPr>
        <p:txBody>
          <a:bodyPr vert="horz" lIns="91440" tIns="45720" rIns="91440" bIns="45720" rtlCol="0">
            <a:normAutofit lnSpcReduction="10000"/>
          </a:bodyPr>
          <a:lstStyle/>
          <a:p>
            <a:pPr lvl="2">
              <a:spcBef>
                <a:spcPts val="1000"/>
              </a:spcBef>
              <a:buClr>
                <a:schemeClr val="bg2">
                  <a:lumMod val="40000"/>
                  <a:lumOff val="60000"/>
                </a:schemeClr>
              </a:buClr>
              <a:buSzPct val="80000"/>
              <a:buFont typeface="Wingdings 3" charset="2"/>
              <a:buChar char=""/>
            </a:pPr>
            <a:r>
              <a:rPr lang="en-US" sz="2400" u="sng" dirty="0">
                <a:latin typeface="+mj-lt"/>
                <a:ea typeface="+mj-ea"/>
                <a:cs typeface="+mj-cs"/>
              </a:rPr>
              <a:t>Data overview   </a:t>
            </a:r>
          </a:p>
          <a:p>
            <a:pPr>
              <a:spcBef>
                <a:spcPts val="1000"/>
              </a:spcBef>
              <a:buClr>
                <a:schemeClr val="bg2">
                  <a:lumMod val="40000"/>
                  <a:lumOff val="60000"/>
                </a:schemeClr>
              </a:buClr>
              <a:buSzPct val="80000"/>
              <a:buFont typeface="Wingdings 3" charset="2"/>
              <a:buChar char=""/>
            </a:pPr>
            <a:r>
              <a:rPr lang="en-US" sz="2000" dirty="0">
                <a:latin typeface="+mj-lt"/>
                <a:ea typeface="+mj-ea"/>
                <a:cs typeface="+mj-cs"/>
              </a:rPr>
              <a:t>Hotel : types of hotel </a:t>
            </a:r>
          </a:p>
          <a:p>
            <a:pPr>
              <a:spcBef>
                <a:spcPts val="1000"/>
              </a:spcBef>
              <a:buClr>
                <a:schemeClr val="bg2">
                  <a:lumMod val="40000"/>
                  <a:lumOff val="60000"/>
                </a:schemeClr>
              </a:buClr>
              <a:buSzPct val="80000"/>
              <a:buFont typeface="Wingdings 3" charset="2"/>
              <a:buChar char=""/>
            </a:pPr>
            <a:r>
              <a:rPr lang="en-US" sz="2000" dirty="0">
                <a:latin typeface="+mj-lt"/>
                <a:ea typeface="+mj-ea"/>
                <a:cs typeface="+mj-cs"/>
              </a:rPr>
              <a:t>Description  of column </a:t>
            </a:r>
          </a:p>
          <a:p>
            <a:pPr>
              <a:spcBef>
                <a:spcPts val="1000"/>
              </a:spcBef>
              <a:buClr>
                <a:schemeClr val="bg2">
                  <a:lumMod val="40000"/>
                  <a:lumOff val="60000"/>
                </a:schemeClr>
              </a:buClr>
              <a:buSzPct val="80000"/>
              <a:buFont typeface="Wingdings 3" charset="2"/>
              <a:buChar char=""/>
            </a:pPr>
            <a:r>
              <a:rPr lang="en-US" sz="2000" dirty="0">
                <a:latin typeface="+mj-lt"/>
                <a:ea typeface="+mj-ea"/>
                <a:cs typeface="+mj-cs"/>
              </a:rPr>
              <a:t>Market segment </a:t>
            </a:r>
          </a:p>
          <a:p>
            <a:pPr>
              <a:spcBef>
                <a:spcPts val="1000"/>
              </a:spcBef>
              <a:buClr>
                <a:schemeClr val="bg2">
                  <a:lumMod val="40000"/>
                  <a:lumOff val="60000"/>
                </a:schemeClr>
              </a:buClr>
              <a:buSzPct val="80000"/>
              <a:buFont typeface="Wingdings 3" charset="2"/>
              <a:buChar char=""/>
            </a:pPr>
            <a:r>
              <a:rPr lang="en-US" sz="2000" dirty="0">
                <a:latin typeface="+mj-lt"/>
                <a:ea typeface="+mj-ea"/>
                <a:cs typeface="+mj-cs"/>
              </a:rPr>
              <a:t>Room type </a:t>
            </a:r>
          </a:p>
          <a:p>
            <a:pPr>
              <a:spcBef>
                <a:spcPts val="1000"/>
              </a:spcBef>
              <a:buClr>
                <a:schemeClr val="bg2">
                  <a:lumMod val="40000"/>
                  <a:lumOff val="60000"/>
                </a:schemeClr>
              </a:buClr>
              <a:buSzPct val="80000"/>
              <a:buFont typeface="Wingdings 3" charset="2"/>
              <a:buChar char=""/>
            </a:pPr>
            <a:r>
              <a:rPr lang="en-US" sz="2000" dirty="0">
                <a:latin typeface="+mj-lt"/>
                <a:ea typeface="+mj-ea"/>
                <a:cs typeface="+mj-cs"/>
              </a:rPr>
              <a:t>Customer type </a:t>
            </a:r>
          </a:p>
          <a:p>
            <a:pPr>
              <a:spcBef>
                <a:spcPts val="1000"/>
              </a:spcBef>
              <a:buClr>
                <a:schemeClr val="bg2">
                  <a:lumMod val="40000"/>
                  <a:lumOff val="60000"/>
                </a:schemeClr>
              </a:buClr>
              <a:buSzPct val="80000"/>
              <a:buFont typeface="Wingdings 3" charset="2"/>
              <a:buChar char=""/>
            </a:pPr>
            <a:r>
              <a:rPr lang="en-US" sz="2000" dirty="0">
                <a:latin typeface="+mj-lt"/>
                <a:ea typeface="+mj-ea"/>
                <a:cs typeface="+mj-cs"/>
              </a:rPr>
              <a:t>Canceled booking </a:t>
            </a:r>
          </a:p>
          <a:p>
            <a:pPr>
              <a:spcBef>
                <a:spcPts val="1000"/>
              </a:spcBef>
              <a:buClr>
                <a:schemeClr val="bg2">
                  <a:lumMod val="40000"/>
                  <a:lumOff val="60000"/>
                </a:schemeClr>
              </a:buClr>
              <a:buSzPct val="80000"/>
              <a:buFont typeface="Wingdings 3" charset="2"/>
              <a:buChar char=""/>
            </a:pPr>
            <a:r>
              <a:rPr lang="en-US" sz="2000" dirty="0">
                <a:latin typeface="+mj-lt"/>
                <a:ea typeface="+mj-ea"/>
                <a:cs typeface="+mj-cs"/>
              </a:rPr>
              <a:t>Booking changes </a:t>
            </a:r>
          </a:p>
          <a:p>
            <a:pPr>
              <a:spcBef>
                <a:spcPts val="1000"/>
              </a:spcBef>
              <a:buClr>
                <a:schemeClr val="bg2">
                  <a:lumMod val="40000"/>
                  <a:lumOff val="60000"/>
                </a:schemeClr>
              </a:buClr>
              <a:buSzPct val="80000"/>
              <a:buFont typeface="Wingdings 3" charset="2"/>
              <a:buChar char=""/>
            </a:pPr>
            <a:r>
              <a:rPr lang="en-US" sz="2000" dirty="0">
                <a:latin typeface="+mj-lt"/>
                <a:ea typeface="+mj-ea"/>
                <a:cs typeface="+mj-cs"/>
              </a:rPr>
              <a:t>Total of guest </a:t>
            </a:r>
          </a:p>
          <a:p>
            <a:pPr>
              <a:spcBef>
                <a:spcPts val="1000"/>
              </a:spcBef>
              <a:buClr>
                <a:schemeClr val="bg2">
                  <a:lumMod val="40000"/>
                  <a:lumOff val="60000"/>
                </a:schemeClr>
              </a:buClr>
              <a:buSzPct val="80000"/>
              <a:buFont typeface="Wingdings 3" charset="2"/>
              <a:buChar char=""/>
            </a:pPr>
            <a:r>
              <a:rPr lang="en-US" sz="2000" dirty="0">
                <a:latin typeface="+mj-lt"/>
                <a:ea typeface="+mj-ea"/>
                <a:cs typeface="+mj-cs"/>
              </a:rPr>
              <a:t>Date and year </a:t>
            </a:r>
          </a:p>
          <a:p>
            <a:pPr>
              <a:spcBef>
                <a:spcPts val="1000"/>
              </a:spcBef>
              <a:buClr>
                <a:schemeClr val="bg2">
                  <a:lumMod val="40000"/>
                  <a:lumOff val="60000"/>
                </a:schemeClr>
              </a:buClr>
              <a:buSzPct val="80000"/>
              <a:buFont typeface="Wingdings 3" charset="2"/>
              <a:buChar char=""/>
            </a:pPr>
            <a:endParaRPr lang="en-US" dirty="0">
              <a:latin typeface="+mj-lt"/>
              <a:ea typeface="+mj-ea"/>
              <a:cs typeface="+mj-cs"/>
            </a:endParaRPr>
          </a:p>
          <a:p>
            <a:pPr>
              <a:spcBef>
                <a:spcPts val="1000"/>
              </a:spcBef>
              <a:buClr>
                <a:schemeClr val="bg2">
                  <a:lumMod val="40000"/>
                  <a:lumOff val="60000"/>
                </a:schemeClr>
              </a:buClr>
              <a:buSzPct val="80000"/>
              <a:buFont typeface="Wingdings 3" charset="2"/>
              <a:buChar char=""/>
            </a:pPr>
            <a:endParaRPr lang="en-US" dirty="0">
              <a:latin typeface="+mj-lt"/>
              <a:ea typeface="+mj-ea"/>
              <a:cs typeface="+mj-cs"/>
            </a:endParaRPr>
          </a:p>
          <a:p>
            <a:pPr>
              <a:spcBef>
                <a:spcPts val="1000"/>
              </a:spcBef>
              <a:buClr>
                <a:schemeClr val="bg2">
                  <a:lumMod val="40000"/>
                  <a:lumOff val="60000"/>
                </a:schemeClr>
              </a:buClr>
              <a:buSzPct val="80000"/>
              <a:buFont typeface="Wingdings 3" charset="2"/>
              <a:buChar char=""/>
            </a:pPr>
            <a:endParaRPr lang="en-US" dirty="0">
              <a:latin typeface="+mj-lt"/>
              <a:ea typeface="+mj-ea"/>
              <a:cs typeface="+mj-cs"/>
            </a:endParaRPr>
          </a:p>
        </p:txBody>
      </p:sp>
    </p:spTree>
    <p:extLst>
      <p:ext uri="{BB962C8B-B14F-4D97-AF65-F5344CB8AC3E}">
        <p14:creationId xmlns:p14="http://schemas.microsoft.com/office/powerpoint/2010/main" val="1942181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uilding with blue windows">
            <a:extLst>
              <a:ext uri="{FF2B5EF4-FFF2-40B4-BE49-F238E27FC236}">
                <a16:creationId xmlns:a16="http://schemas.microsoft.com/office/drawing/2014/main" id="{3ECD8EBD-3847-BAFB-3B70-4C922E2672A1}"/>
              </a:ext>
            </a:extLst>
          </p:cNvPr>
          <p:cNvPicPr>
            <a:picLocks noChangeAspect="1"/>
          </p:cNvPicPr>
          <p:nvPr/>
        </p:nvPicPr>
        <p:blipFill rotWithShape="1">
          <a:blip r:embed="rId2"/>
          <a:srcRect t="17748" r="-2" b="-2"/>
          <a:stretch/>
        </p:blipFill>
        <p:spPr>
          <a:xfrm>
            <a:off x="20" y="-5"/>
            <a:ext cx="9143752" cy="5020241"/>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3" name="TextBox 2">
            <a:extLst>
              <a:ext uri="{FF2B5EF4-FFF2-40B4-BE49-F238E27FC236}">
                <a16:creationId xmlns:a16="http://schemas.microsoft.com/office/drawing/2014/main" id="{8E36BBF9-CF65-BC43-B17B-4CE1444DAC84}"/>
              </a:ext>
            </a:extLst>
          </p:cNvPr>
          <p:cNvSpPr txBox="1"/>
          <p:nvPr/>
        </p:nvSpPr>
        <p:spPr>
          <a:xfrm>
            <a:off x="477687" y="4854346"/>
            <a:ext cx="7805701" cy="868026"/>
          </a:xfrm>
          <a:prstGeom prst="rect">
            <a:avLst/>
          </a:prstGeom>
        </p:spPr>
        <p:txBody>
          <a:bodyPr vert="horz" lIns="91440" tIns="45720" rIns="91440" bIns="45720" rtlCol="0" anchor="b">
            <a:normAutofit/>
          </a:bodyPr>
          <a:lstStyle/>
          <a:p>
            <a:pPr>
              <a:spcBef>
                <a:spcPct val="0"/>
              </a:spcBef>
              <a:spcAft>
                <a:spcPts val="600"/>
              </a:spcAft>
            </a:pPr>
            <a:r>
              <a:rPr lang="en-US" sz="4200">
                <a:solidFill>
                  <a:srgbClr val="EBEBEB"/>
                </a:solidFill>
                <a:latin typeface="+mj-lt"/>
                <a:ea typeface="+mj-ea"/>
                <a:cs typeface="+mj-cs"/>
              </a:rPr>
              <a:t>Define the category of hotel</a:t>
            </a:r>
          </a:p>
        </p:txBody>
      </p:sp>
    </p:spTree>
    <p:extLst>
      <p:ext uri="{BB962C8B-B14F-4D97-AF65-F5344CB8AC3E}">
        <p14:creationId xmlns:p14="http://schemas.microsoft.com/office/powerpoint/2010/main" val="3169937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lue pie chart with white text&#10;&#10;Description automatically generated">
            <a:extLst>
              <a:ext uri="{FF2B5EF4-FFF2-40B4-BE49-F238E27FC236}">
                <a16:creationId xmlns:a16="http://schemas.microsoft.com/office/drawing/2014/main" id="{9B4F2E60-332D-20CB-2E76-F5BFBB6F98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232" y="93786"/>
            <a:ext cx="5181600" cy="3552092"/>
          </a:xfrm>
          <a:prstGeom prst="rect">
            <a:avLst/>
          </a:prstGeom>
        </p:spPr>
      </p:pic>
      <p:sp>
        <p:nvSpPr>
          <p:cNvPr id="7" name="TextBox 6">
            <a:extLst>
              <a:ext uri="{FF2B5EF4-FFF2-40B4-BE49-F238E27FC236}">
                <a16:creationId xmlns:a16="http://schemas.microsoft.com/office/drawing/2014/main" id="{8133DC43-0DC2-5A13-7019-63AB1385472E}"/>
              </a:ext>
            </a:extLst>
          </p:cNvPr>
          <p:cNvSpPr txBox="1"/>
          <p:nvPr/>
        </p:nvSpPr>
        <p:spPr>
          <a:xfrm>
            <a:off x="691028" y="3905071"/>
            <a:ext cx="7866818" cy="646331"/>
          </a:xfrm>
          <a:prstGeom prst="rect">
            <a:avLst/>
          </a:prstGeom>
          <a:noFill/>
        </p:spPr>
        <p:txBody>
          <a:bodyPr wrap="square" rtlCol="0">
            <a:spAutoFit/>
          </a:bodyPr>
          <a:lstStyle/>
          <a:p>
            <a:r>
              <a:rPr lang="en-US" dirty="0"/>
              <a:t>Here this graph indicates that people prefer to stay in city hotels. Booking of a sport hotel is less than that of a city hotel.</a:t>
            </a:r>
          </a:p>
        </p:txBody>
      </p:sp>
      <p:sp>
        <p:nvSpPr>
          <p:cNvPr id="9" name="TextBox 8">
            <a:extLst>
              <a:ext uri="{FF2B5EF4-FFF2-40B4-BE49-F238E27FC236}">
                <a16:creationId xmlns:a16="http://schemas.microsoft.com/office/drawing/2014/main" id="{85861C7C-AFED-6034-85E3-BCCF7A66DA75}"/>
              </a:ext>
            </a:extLst>
          </p:cNvPr>
          <p:cNvSpPr txBox="1"/>
          <p:nvPr/>
        </p:nvSpPr>
        <p:spPr>
          <a:xfrm>
            <a:off x="5298832" y="1292442"/>
            <a:ext cx="4994030" cy="369332"/>
          </a:xfrm>
          <a:prstGeom prst="rect">
            <a:avLst/>
          </a:prstGeom>
          <a:noFill/>
        </p:spPr>
        <p:txBody>
          <a:bodyPr wrap="square">
            <a:spAutoFit/>
          </a:bodyPr>
          <a:lstStyle/>
          <a:p>
            <a:r>
              <a:rPr lang="en-US" dirty="0"/>
              <a:t>There are two types of hotels here</a:t>
            </a:r>
          </a:p>
        </p:txBody>
      </p:sp>
      <p:sp>
        <p:nvSpPr>
          <p:cNvPr id="10" name="TextBox 9">
            <a:extLst>
              <a:ext uri="{FF2B5EF4-FFF2-40B4-BE49-F238E27FC236}">
                <a16:creationId xmlns:a16="http://schemas.microsoft.com/office/drawing/2014/main" id="{8CBE00A7-3AA2-B7B6-CD1C-41853A9DBBF1}"/>
              </a:ext>
            </a:extLst>
          </p:cNvPr>
          <p:cNvSpPr txBox="1"/>
          <p:nvPr/>
        </p:nvSpPr>
        <p:spPr>
          <a:xfrm>
            <a:off x="5791200" y="1776663"/>
            <a:ext cx="2766645" cy="646331"/>
          </a:xfrm>
          <a:prstGeom prst="rect">
            <a:avLst/>
          </a:prstGeom>
          <a:noFill/>
        </p:spPr>
        <p:txBody>
          <a:bodyPr wrap="square" rtlCol="0">
            <a:spAutoFit/>
          </a:bodyPr>
          <a:lstStyle/>
          <a:p>
            <a:r>
              <a:rPr lang="en-US" dirty="0"/>
              <a:t>1</a:t>
            </a:r>
            <a:r>
              <a:rPr lang="en-US" baseline="30000" dirty="0"/>
              <a:t>st</a:t>
            </a:r>
            <a:r>
              <a:rPr lang="en-US" dirty="0"/>
              <a:t> is city hotel </a:t>
            </a:r>
          </a:p>
          <a:p>
            <a:r>
              <a:rPr lang="en-US" dirty="0"/>
              <a:t>2</a:t>
            </a:r>
            <a:r>
              <a:rPr lang="en-US" baseline="30000" dirty="0"/>
              <a:t>nd</a:t>
            </a:r>
            <a:r>
              <a:rPr lang="en-US" dirty="0"/>
              <a:t> is resort hotel</a:t>
            </a:r>
          </a:p>
        </p:txBody>
      </p:sp>
      <p:sp>
        <p:nvSpPr>
          <p:cNvPr id="11" name="TextBox 10">
            <a:extLst>
              <a:ext uri="{FF2B5EF4-FFF2-40B4-BE49-F238E27FC236}">
                <a16:creationId xmlns:a16="http://schemas.microsoft.com/office/drawing/2014/main" id="{84B1597A-1BA0-2600-FE34-ADA58FEAAA43}"/>
              </a:ext>
            </a:extLst>
          </p:cNvPr>
          <p:cNvSpPr txBox="1"/>
          <p:nvPr/>
        </p:nvSpPr>
        <p:spPr>
          <a:xfrm>
            <a:off x="5591907" y="2682187"/>
            <a:ext cx="2965937" cy="646331"/>
          </a:xfrm>
          <a:prstGeom prst="rect">
            <a:avLst/>
          </a:prstGeom>
          <a:noFill/>
        </p:spPr>
        <p:txBody>
          <a:bodyPr wrap="square" rtlCol="0">
            <a:spAutoFit/>
          </a:bodyPr>
          <a:lstStyle/>
          <a:p>
            <a:r>
              <a:rPr lang="en-US" dirty="0"/>
              <a:t>Count of total guest by hotel</a:t>
            </a:r>
          </a:p>
        </p:txBody>
      </p:sp>
      <p:sp>
        <p:nvSpPr>
          <p:cNvPr id="2" name="TextBox 1">
            <a:extLst>
              <a:ext uri="{FF2B5EF4-FFF2-40B4-BE49-F238E27FC236}">
                <a16:creationId xmlns:a16="http://schemas.microsoft.com/office/drawing/2014/main" id="{A4BB35C8-D78A-6DE2-2E39-4AD093DC7A74}"/>
              </a:ext>
            </a:extLst>
          </p:cNvPr>
          <p:cNvSpPr txBox="1"/>
          <p:nvPr/>
        </p:nvSpPr>
        <p:spPr>
          <a:xfrm>
            <a:off x="239150" y="4810595"/>
            <a:ext cx="9084538" cy="646331"/>
          </a:xfrm>
          <a:prstGeom prst="rect">
            <a:avLst/>
          </a:prstGeom>
          <a:noFill/>
        </p:spPr>
        <p:txBody>
          <a:bodyPr wrap="none" rtlCol="0">
            <a:spAutoFit/>
          </a:bodyPr>
          <a:lstStyle/>
          <a:p>
            <a:r>
              <a:rPr lang="en-US" dirty="0"/>
              <a:t>We can see total 33.56% peoples choose resort hotel and 66.44 people choose </a:t>
            </a:r>
          </a:p>
          <a:p>
            <a:r>
              <a:rPr lang="en-US" dirty="0"/>
              <a:t>City hotel.</a:t>
            </a:r>
          </a:p>
        </p:txBody>
      </p:sp>
    </p:spTree>
    <p:extLst>
      <p:ext uri="{BB962C8B-B14F-4D97-AF65-F5344CB8AC3E}">
        <p14:creationId xmlns:p14="http://schemas.microsoft.com/office/powerpoint/2010/main" val="1728270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18A9D9-DAF1-7006-755D-51E9CB1E183B}"/>
              </a:ext>
            </a:extLst>
          </p:cNvPr>
          <p:cNvSpPr txBox="1"/>
          <p:nvPr/>
        </p:nvSpPr>
        <p:spPr>
          <a:xfrm>
            <a:off x="406254" y="142477"/>
            <a:ext cx="6888454" cy="96630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000" dirty="0">
                <a:solidFill>
                  <a:schemeClr val="tx2"/>
                </a:solidFill>
                <a:latin typeface="+mj-lt"/>
                <a:ea typeface="+mj-ea"/>
                <a:cs typeface="+mj-cs"/>
              </a:rPr>
              <a:t> Define the Customer types </a:t>
            </a:r>
          </a:p>
        </p:txBody>
      </p:sp>
      <p:pic>
        <p:nvPicPr>
          <p:cNvPr id="4" name="Picture 3" descr="Graph">
            <a:extLst>
              <a:ext uri="{FF2B5EF4-FFF2-40B4-BE49-F238E27FC236}">
                <a16:creationId xmlns:a16="http://schemas.microsoft.com/office/drawing/2014/main" id="{910C9092-8F8C-27D3-EAFA-E33277A3E944}"/>
              </a:ext>
            </a:extLst>
          </p:cNvPr>
          <p:cNvPicPr>
            <a:picLocks noChangeAspect="1"/>
          </p:cNvPicPr>
          <p:nvPr/>
        </p:nvPicPr>
        <p:blipFill rotWithShape="1">
          <a:blip r:embed="rId2"/>
          <a:srcRect t="6839" r="1" b="9493"/>
          <a:stretch/>
        </p:blipFill>
        <p:spPr>
          <a:xfrm>
            <a:off x="633804" y="1412463"/>
            <a:ext cx="6889547" cy="3602736"/>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1453777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3)">
            <a:extLst>
              <a:ext uri="{FF2B5EF4-FFF2-40B4-BE49-F238E27FC236}">
                <a16:creationId xmlns:a16="http://schemas.microsoft.com/office/drawing/2014/main" id="{30FDAF19-6CF1-4C09-EBD3-4DB0FF247214}"/>
              </a:ext>
            </a:extLst>
          </p:cNvPr>
          <p:cNvPicPr>
            <a:picLocks noGrp="1" noChangeAspect="1"/>
          </p:cNvPicPr>
          <p:nvPr isPhoto="1"/>
        </p:nvPicPr>
        <p:blipFill rotWithShape="1">
          <a:blip r:embed="rId2">
            <a:extLst>
              <a:ext uri="{28A0092B-C50C-407E-A947-70E740481C1C}">
                <a14:useLocalDpi xmlns:a14="http://schemas.microsoft.com/office/drawing/2010/main" val="0"/>
              </a:ext>
            </a:extLst>
          </a:blip>
          <a:srcRect l="6690" r="16236"/>
          <a:stretch/>
        </p:blipFill>
        <p:spPr>
          <a:xfrm>
            <a:off x="306755" y="502791"/>
            <a:ext cx="5883030" cy="4007282"/>
          </a:xfrm>
          <a:prstGeom prst="rect">
            <a:avLst/>
          </a:prstGeom>
        </p:spPr>
      </p:pic>
      <p:sp>
        <p:nvSpPr>
          <p:cNvPr id="4" name="TextBox 3">
            <a:extLst>
              <a:ext uri="{FF2B5EF4-FFF2-40B4-BE49-F238E27FC236}">
                <a16:creationId xmlns:a16="http://schemas.microsoft.com/office/drawing/2014/main" id="{758E8EE8-D681-827C-FB06-36DD4AFBAF60}"/>
              </a:ext>
            </a:extLst>
          </p:cNvPr>
          <p:cNvSpPr txBox="1"/>
          <p:nvPr/>
        </p:nvSpPr>
        <p:spPr>
          <a:xfrm>
            <a:off x="6496540" y="1339931"/>
            <a:ext cx="2647460" cy="652992"/>
          </a:xfrm>
          <a:prstGeom prst="rect">
            <a:avLst/>
          </a:prstGeom>
          <a:noFill/>
        </p:spPr>
        <p:txBody>
          <a:bodyPr wrap="square" rtlCol="0">
            <a:spAutoFit/>
          </a:bodyPr>
          <a:lstStyle/>
          <a:p>
            <a:r>
              <a:rPr lang="en-US" dirty="0"/>
              <a:t>There are 4 types of customers.</a:t>
            </a:r>
          </a:p>
        </p:txBody>
      </p:sp>
      <p:sp>
        <p:nvSpPr>
          <p:cNvPr id="5" name="TextBox 4">
            <a:extLst>
              <a:ext uri="{FF2B5EF4-FFF2-40B4-BE49-F238E27FC236}">
                <a16:creationId xmlns:a16="http://schemas.microsoft.com/office/drawing/2014/main" id="{C45F3415-1B6F-BEF0-8C00-FBB05A569B8C}"/>
              </a:ext>
            </a:extLst>
          </p:cNvPr>
          <p:cNvSpPr txBox="1"/>
          <p:nvPr/>
        </p:nvSpPr>
        <p:spPr>
          <a:xfrm>
            <a:off x="6419595" y="2098210"/>
            <a:ext cx="2417650" cy="1477328"/>
          </a:xfrm>
          <a:prstGeom prst="rect">
            <a:avLst/>
          </a:prstGeom>
          <a:noFill/>
        </p:spPr>
        <p:txBody>
          <a:bodyPr wrap="none" rtlCol="0">
            <a:spAutoFit/>
          </a:bodyPr>
          <a:lstStyle/>
          <a:p>
            <a:pPr marL="342900" indent="-342900">
              <a:buAutoNum type="arabicPeriod"/>
            </a:pPr>
            <a:r>
              <a:rPr lang="en-US" dirty="0"/>
              <a:t>TRANSIENT </a:t>
            </a:r>
          </a:p>
          <a:p>
            <a:pPr marL="342900" indent="-342900">
              <a:buAutoNum type="arabicPeriod"/>
            </a:pPr>
            <a:r>
              <a:rPr lang="en-US" dirty="0"/>
              <a:t>TRANSIENT PARTY</a:t>
            </a:r>
          </a:p>
          <a:p>
            <a:pPr marL="342900" indent="-342900">
              <a:buAutoNum type="arabicPeriod"/>
            </a:pPr>
            <a:r>
              <a:rPr lang="en-US" dirty="0"/>
              <a:t>CONTRACT</a:t>
            </a:r>
          </a:p>
          <a:p>
            <a:pPr marL="342900" indent="-342900">
              <a:buAutoNum type="arabicPeriod"/>
            </a:pPr>
            <a:r>
              <a:rPr lang="en-US" dirty="0"/>
              <a:t>GROUP</a:t>
            </a:r>
          </a:p>
          <a:p>
            <a:pPr marL="342900" indent="-342900">
              <a:buAutoNum type="arabicPeriod"/>
            </a:pPr>
            <a:endParaRPr lang="en-US" dirty="0"/>
          </a:p>
        </p:txBody>
      </p:sp>
      <p:sp>
        <p:nvSpPr>
          <p:cNvPr id="6" name="TextBox 5">
            <a:extLst>
              <a:ext uri="{FF2B5EF4-FFF2-40B4-BE49-F238E27FC236}">
                <a16:creationId xmlns:a16="http://schemas.microsoft.com/office/drawing/2014/main" id="{3BE480FE-675A-07FB-6902-9D31C865A27F}"/>
              </a:ext>
            </a:extLst>
          </p:cNvPr>
          <p:cNvSpPr txBox="1"/>
          <p:nvPr/>
        </p:nvSpPr>
        <p:spPr>
          <a:xfrm>
            <a:off x="6317390" y="3252373"/>
            <a:ext cx="2519855" cy="1477328"/>
          </a:xfrm>
          <a:prstGeom prst="rect">
            <a:avLst/>
          </a:prstGeom>
          <a:noFill/>
        </p:spPr>
        <p:txBody>
          <a:bodyPr wrap="square" rtlCol="0">
            <a:spAutoFit/>
          </a:bodyPr>
          <a:lstStyle/>
          <a:p>
            <a:r>
              <a:rPr lang="en-US" dirty="0"/>
              <a:t>Let's understand from the Donut chart which type of customer visits the most </a:t>
            </a:r>
          </a:p>
        </p:txBody>
      </p:sp>
    </p:spTree>
    <p:extLst>
      <p:ext uri="{BB962C8B-B14F-4D97-AF65-F5344CB8AC3E}">
        <p14:creationId xmlns:p14="http://schemas.microsoft.com/office/powerpoint/2010/main" val="13277540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568</TotalTime>
  <Words>768</Words>
  <Application>Microsoft Office PowerPoint</Application>
  <PresentationFormat>On-screen Show (4:3)</PresentationFormat>
  <Paragraphs>90</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Aptos</vt:lpstr>
      <vt:lpstr>Arial</vt:lpstr>
      <vt:lpstr>Century Gothic</vt:lpstr>
      <vt:lpstr>Wingdings 3</vt:lpstr>
      <vt:lpstr>Ion</vt:lpstr>
      <vt:lpstr>PowerPoint Presentation</vt:lpstr>
      <vt:lpstr>Key of contents </vt:lpstr>
      <vt:lpstr>Project in abridje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Manan Kadia</cp:lastModifiedBy>
  <cp:revision>7</cp:revision>
  <dcterms:created xsi:type="dcterms:W3CDTF">2024-04-15T06:53:09Z</dcterms:created>
  <dcterms:modified xsi:type="dcterms:W3CDTF">2024-04-18T12:46:11Z</dcterms:modified>
</cp:coreProperties>
</file>

<file path=docProps/thumbnail.jpeg>
</file>